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21"/>
  </p:notesMasterIdLst>
  <p:handoutMasterIdLst>
    <p:handoutMasterId r:id="rId22"/>
  </p:handoutMasterIdLst>
  <p:sldIdLst>
    <p:sldId id="288" r:id="rId2"/>
    <p:sldId id="258"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6" r:id="rId17"/>
    <p:sldId id="334" r:id="rId18"/>
    <p:sldId id="335" r:id="rId19"/>
    <p:sldId id="314" r:id="rId2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756"/>
    <a:srgbClr val="172E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5" autoAdjust="0"/>
    <p:restoredTop sz="90909" autoAdjust="0"/>
  </p:normalViewPr>
  <p:slideViewPr>
    <p:cSldViewPr snapToGrid="0" snapToObjects="1">
      <p:cViewPr varScale="1">
        <p:scale>
          <a:sx n="161" d="100"/>
          <a:sy n="161" d="100"/>
        </p:scale>
        <p:origin x="200" y="256"/>
      </p:cViewPr>
      <p:guideLst>
        <p:guide orient="horz" pos="162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48C76-4D23-F044-8DFA-02569E0F037C}" type="datetimeFigureOut">
              <a:rPr lang="en-US" smtClean="0"/>
              <a:t>5/10/19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17227-EC36-3746-8565-D39D3F02558D}" type="slidenum">
              <a:rPr lang="en-US" smtClean="0"/>
              <a:t>‹#›</a:t>
            </a:fld>
            <a:endParaRPr lang="en-US"/>
          </a:p>
        </p:txBody>
      </p:sp>
    </p:spTree>
    <p:extLst>
      <p:ext uri="{BB962C8B-B14F-4D97-AF65-F5344CB8AC3E}">
        <p14:creationId xmlns:p14="http://schemas.microsoft.com/office/powerpoint/2010/main" val="407574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73C2E-070E-5143-8003-1D813C6A15EF}" type="datetimeFigureOut">
              <a:rPr lang="en-US" smtClean="0"/>
              <a:t>5/10/19</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E30C8-1FC9-C545-B5DA-34637BFD6AC9}" type="slidenum">
              <a:rPr lang="en-US" smtClean="0"/>
              <a:t>‹#›</a:t>
            </a:fld>
            <a:endParaRPr lang="en-US"/>
          </a:p>
        </p:txBody>
      </p:sp>
    </p:spTree>
    <p:extLst>
      <p:ext uri="{BB962C8B-B14F-4D97-AF65-F5344CB8AC3E}">
        <p14:creationId xmlns:p14="http://schemas.microsoft.com/office/powerpoint/2010/main" val="8209443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15" name="Picture 14" descr="PPTtitleSlide_haystackConnect_Slide5.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673048" y="1259384"/>
            <a:ext cx="6192762" cy="1103540"/>
          </a:xfrm>
        </p:spPr>
        <p:txBody>
          <a:bodyPr anchor="b">
            <a:normAutofit/>
          </a:bodyPr>
          <a:lstStyle>
            <a:lvl1pPr algn="l">
              <a:defRPr sz="3200" baseline="0">
                <a:solidFill>
                  <a:srgbClr val="000000"/>
                </a:solidFill>
              </a:defRPr>
            </a:lvl1pPr>
          </a:lstStyle>
          <a:p>
            <a:r>
              <a:rPr lang="en-US" dirty="0"/>
              <a:t>Presentation Title</a:t>
            </a:r>
          </a:p>
        </p:txBody>
      </p:sp>
      <p:sp>
        <p:nvSpPr>
          <p:cNvPr id="3" name="Subtitle 2"/>
          <p:cNvSpPr>
            <a:spLocks noGrp="1"/>
          </p:cNvSpPr>
          <p:nvPr>
            <p:ph type="subTitle" idx="1" hasCustomPrompt="1"/>
          </p:nvPr>
        </p:nvSpPr>
        <p:spPr>
          <a:xfrm>
            <a:off x="278195" y="297997"/>
            <a:ext cx="8587619" cy="766432"/>
          </a:xfrm>
        </p:spPr>
        <p:txBody>
          <a:bodyPr>
            <a:normAutofit/>
          </a:bodyPr>
          <a:lstStyle>
            <a:lvl1pPr marL="0" indent="0" algn="r">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SESSION TITLE</a:t>
            </a:r>
          </a:p>
        </p:txBody>
      </p:sp>
      <p:sp>
        <p:nvSpPr>
          <p:cNvPr id="9" name="Picture Placeholder 8"/>
          <p:cNvSpPr>
            <a:spLocks noGrp="1"/>
          </p:cNvSpPr>
          <p:nvPr>
            <p:ph type="pic" sz="quarter" idx="10"/>
          </p:nvPr>
        </p:nvSpPr>
        <p:spPr>
          <a:xfrm>
            <a:off x="278192" y="1259386"/>
            <a:ext cx="2105025" cy="2370137"/>
          </a:xfrm>
          <a:effectLst/>
        </p:spPr>
        <p:txBody>
          <a:bodyPr/>
          <a:lstStyle>
            <a:lvl1pPr marL="0" indent="0">
              <a:buNone/>
              <a:defRPr>
                <a:effectLst/>
              </a:defRPr>
            </a:lvl1pPr>
          </a:lstStyle>
          <a:p>
            <a:endParaRPr lang="en-US" dirty="0"/>
          </a:p>
        </p:txBody>
      </p:sp>
      <p:cxnSp>
        <p:nvCxnSpPr>
          <p:cNvPr id="11" name="Straight Connector 10"/>
          <p:cNvCxnSpPr/>
          <p:nvPr userDrawn="1"/>
        </p:nvCxnSpPr>
        <p:spPr>
          <a:xfrm flipH="1">
            <a:off x="278195" y="737840"/>
            <a:ext cx="858761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23"/>
          <p:cNvSpPr>
            <a:spLocks noGrp="1"/>
          </p:cNvSpPr>
          <p:nvPr>
            <p:ph type="body" sz="quarter" idx="12" hasCustomPrompt="1"/>
          </p:nvPr>
        </p:nvSpPr>
        <p:spPr>
          <a:xfrm>
            <a:off x="2673048" y="2504118"/>
            <a:ext cx="6192762" cy="846138"/>
          </a:xfrm>
        </p:spPr>
        <p:txBody>
          <a:bodyPr>
            <a:noAutofit/>
          </a:bodyPr>
          <a:lstStyle>
            <a:lvl1pPr marL="3175" indent="0">
              <a:buNone/>
              <a:defRPr sz="2400"/>
            </a:lvl1pPr>
            <a:lvl2pPr marL="3175" indent="0">
              <a:buNone/>
              <a:defRPr sz="2400"/>
            </a:lvl2pPr>
            <a:lvl3pPr marL="3175" indent="0">
              <a:buNone/>
              <a:defRPr sz="2400"/>
            </a:lvl3pPr>
            <a:lvl4pPr marL="3175" indent="0">
              <a:buNone/>
              <a:defRPr sz="2400"/>
            </a:lvl4pPr>
            <a:lvl5pPr marL="3175" indent="0">
              <a:buNone/>
              <a:defRPr sz="2400"/>
            </a:lvl5pPr>
          </a:lstStyle>
          <a:p>
            <a:pPr lvl="0"/>
            <a:r>
              <a:rPr lang="en-US" dirty="0"/>
              <a:t>Speaker Name</a:t>
            </a:r>
          </a:p>
        </p:txBody>
      </p:sp>
    </p:spTree>
    <p:extLst>
      <p:ext uri="{BB962C8B-B14F-4D97-AF65-F5344CB8AC3E}">
        <p14:creationId xmlns:p14="http://schemas.microsoft.com/office/powerpoint/2010/main" val="36990172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May 13-15, 2019</a:t>
            </a:r>
            <a:endParaRPr lang="en-US" dirty="0"/>
          </a:p>
        </p:txBody>
      </p:sp>
      <p:sp>
        <p:nvSpPr>
          <p:cNvPr id="4" name="Slide Number Placeholder 3"/>
          <p:cNvSpPr>
            <a:spLocks noGrp="1"/>
          </p:cNvSpPr>
          <p:nvPr>
            <p:ph type="sldNum" sz="quarter" idx="11"/>
          </p:nvPr>
        </p:nvSpPr>
        <p:spPr/>
        <p:txBody>
          <a:bodyPr/>
          <a:lstStyle/>
          <a:p>
            <a:fld id="{AF396DAA-9B3B-2748-9C7F-0FEF1858152B}" type="slidenum">
              <a:rPr lang="en-US" smtClean="0"/>
              <a:pPr/>
              <a:t>‹#›</a:t>
            </a:fld>
            <a:endParaRPr lang="en-US" dirty="0"/>
          </a:p>
        </p:txBody>
      </p:sp>
      <p:sp>
        <p:nvSpPr>
          <p:cNvPr id="5" name="Rectangle 4"/>
          <p:cNvSpPr/>
          <p:nvPr userDrawn="1"/>
        </p:nvSpPr>
        <p:spPr>
          <a:xfrm>
            <a:off x="0" y="5045775"/>
            <a:ext cx="9144000" cy="10248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aystackConnect2019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0014" y="4509609"/>
            <a:ext cx="2843981" cy="524138"/>
          </a:xfrm>
          <a:prstGeom prst="rect">
            <a:avLst/>
          </a:prstGeom>
        </p:spPr>
      </p:pic>
    </p:spTree>
    <p:extLst>
      <p:ext uri="{BB962C8B-B14F-4D97-AF65-F5344CB8AC3E}">
        <p14:creationId xmlns:p14="http://schemas.microsoft.com/office/powerpoint/2010/main" val="269619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 y="119272"/>
            <a:ext cx="9141619" cy="5146922"/>
          </a:xfrm>
          <a:prstGeom prst="rect">
            <a:avLst/>
          </a:prstGeom>
        </p:spPr>
      </p:pic>
      <p:sp>
        <p:nvSpPr>
          <p:cNvPr id="2" name="Title 1"/>
          <p:cNvSpPr>
            <a:spLocks noGrp="1"/>
          </p:cNvSpPr>
          <p:nvPr>
            <p:ph type="ctrTitle" hasCustomPrompt="1"/>
          </p:nvPr>
        </p:nvSpPr>
        <p:spPr>
          <a:xfrm>
            <a:off x="3095626" y="1144060"/>
            <a:ext cx="5036344" cy="1817780"/>
          </a:xfrm>
        </p:spPr>
        <p:txBody>
          <a:bodyPr anchor="b">
            <a:normAutofit/>
          </a:bodyPr>
          <a:lstStyle>
            <a:lvl1pPr algn="r">
              <a:defRPr sz="3600">
                <a:effectLst/>
                <a:latin typeface="Avenir Roman" panose="02000503020000020003" pitchFamily="2" charset="0"/>
              </a:defRPr>
            </a:lvl1pPr>
          </a:lstStyle>
          <a:p>
            <a:r>
              <a:rPr lang="en-US" dirty="0"/>
              <a:t>Click to edit presentation title</a:t>
            </a:r>
          </a:p>
        </p:txBody>
      </p:sp>
      <p:sp>
        <p:nvSpPr>
          <p:cNvPr id="3" name="Subtitle 2"/>
          <p:cNvSpPr>
            <a:spLocks noGrp="1"/>
          </p:cNvSpPr>
          <p:nvPr>
            <p:ph type="subTitle" idx="1" hasCustomPrompt="1"/>
          </p:nvPr>
        </p:nvSpPr>
        <p:spPr>
          <a:xfrm>
            <a:off x="3095626" y="2961840"/>
            <a:ext cx="5036344" cy="1055076"/>
          </a:xfrm>
        </p:spPr>
        <p:txBody>
          <a:bodyPr anchor="t">
            <a:normAutofit/>
          </a:bodyPr>
          <a:lstStyle>
            <a:lvl1pPr marL="0" indent="0" algn="r">
              <a:buNone/>
              <a:defRPr sz="1350" cap="all" baseline="0">
                <a:solidFill>
                  <a:schemeClr val="tx1"/>
                </a:solidFill>
                <a:latin typeface="Avenir Roman" panose="02000503020000020003" pitchFamily="2" charset="0"/>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speaker name, title, company</a:t>
            </a:r>
          </a:p>
        </p:txBody>
      </p:sp>
      <p:sp>
        <p:nvSpPr>
          <p:cNvPr id="4" name="Date Placeholder 3"/>
          <p:cNvSpPr>
            <a:spLocks noGrp="1"/>
          </p:cNvSpPr>
          <p:nvPr>
            <p:ph type="dt" sz="half" idx="10"/>
          </p:nvPr>
        </p:nvSpPr>
        <p:spPr>
          <a:xfrm>
            <a:off x="6943725" y="4626286"/>
            <a:ext cx="1200150" cy="283631"/>
          </a:xfrm>
        </p:spPr>
        <p:txBody>
          <a:bodyPr/>
          <a:lstStyle/>
          <a:p>
            <a:r>
              <a:rPr lang="en-US"/>
              <a:t>October 22, 2018</a:t>
            </a:r>
            <a:endParaRPr lang="en-US" dirty="0"/>
          </a:p>
        </p:txBody>
      </p:sp>
      <p:sp>
        <p:nvSpPr>
          <p:cNvPr id="6" name="Picture Placeholder 2"/>
          <p:cNvSpPr>
            <a:spLocks noGrp="1" noChangeAspect="1"/>
          </p:cNvSpPr>
          <p:nvPr>
            <p:ph type="pic" idx="11"/>
          </p:nvPr>
        </p:nvSpPr>
        <p:spPr>
          <a:xfrm>
            <a:off x="514351" y="589190"/>
            <a:ext cx="2460731" cy="3432175"/>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r>
              <a:rPr lang="en-US" dirty="0"/>
              <a:t>Drag picture to placeholder or click icon to add</a:t>
            </a:r>
          </a:p>
        </p:txBody>
      </p:sp>
      <p:sp>
        <p:nvSpPr>
          <p:cNvPr id="10" name="Text Placeholder 10"/>
          <p:cNvSpPr>
            <a:spLocks noGrp="1"/>
          </p:cNvSpPr>
          <p:nvPr>
            <p:ph type="body" sz="quarter" idx="12" hasCustomPrompt="1"/>
          </p:nvPr>
        </p:nvSpPr>
        <p:spPr>
          <a:xfrm>
            <a:off x="3095627" y="588962"/>
            <a:ext cx="5036344" cy="555096"/>
          </a:xfrm>
        </p:spPr>
        <p:txBody>
          <a:bodyPr>
            <a:noAutofit/>
          </a:bodyPr>
          <a:lstStyle>
            <a:lvl1pPr marL="0" indent="0" algn="ctr">
              <a:buNone/>
              <a:defRPr sz="1750">
                <a:solidFill>
                  <a:schemeClr val="accent2">
                    <a:lumMod val="60000"/>
                    <a:lumOff val="40000"/>
                  </a:schemeClr>
                </a:solidFill>
                <a:latin typeface="Avenir Roman" panose="02000503020000020003" pitchFamily="2" charset="0"/>
              </a:defRPr>
            </a:lvl1pPr>
            <a:lvl2pPr marL="342891" indent="0">
              <a:buNone/>
              <a:defRPr sz="2000"/>
            </a:lvl2pPr>
            <a:lvl3pPr marL="685783" indent="0">
              <a:buNone/>
              <a:defRPr sz="2000"/>
            </a:lvl3pPr>
            <a:lvl4pPr marL="1028674" indent="0">
              <a:buNone/>
              <a:defRPr sz="2000"/>
            </a:lvl4pPr>
            <a:lvl5pPr marL="1371566" indent="0">
              <a:buNone/>
              <a:defRPr sz="2000"/>
            </a:lvl5pPr>
          </a:lstStyle>
          <a:p>
            <a:pPr lvl="0"/>
            <a:r>
              <a:rPr lang="en-US" dirty="0"/>
              <a:t>Click to Edit Session Title</a:t>
            </a:r>
          </a:p>
        </p:txBody>
      </p:sp>
    </p:spTree>
    <p:extLst>
      <p:ext uri="{BB962C8B-B14F-4D97-AF65-F5344CB8AC3E}">
        <p14:creationId xmlns:p14="http://schemas.microsoft.com/office/powerpoint/2010/main" val="8556944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May 13-15, 2019</a:t>
            </a:r>
            <a:endParaRPr lang="en-US" dirty="0"/>
          </a:p>
        </p:txBody>
      </p:sp>
      <p:sp>
        <p:nvSpPr>
          <p:cNvPr id="6" name="Slide Number Placeholder 5"/>
          <p:cNvSpPr>
            <a:spLocks noGrp="1"/>
          </p:cNvSpPr>
          <p:nvPr>
            <p:ph type="sldNum" sz="quarter" idx="12"/>
          </p:nvPr>
        </p:nvSpPr>
        <p:spPr/>
        <p:txBody>
          <a:bodyPr/>
          <a:lstStyle/>
          <a:p>
            <a:fld id="{AF396DAA-9B3B-2748-9C7F-0FEF1858152B}" type="slidenum">
              <a:rPr lang="en-US" smtClean="0"/>
              <a:t>‹#›</a:t>
            </a:fld>
            <a:endParaRPr lang="en-US"/>
          </a:p>
        </p:txBody>
      </p:sp>
    </p:spTree>
    <p:extLst>
      <p:ext uri="{BB962C8B-B14F-4D97-AF65-F5344CB8AC3E}">
        <p14:creationId xmlns:p14="http://schemas.microsoft.com/office/powerpoint/2010/main" val="214568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2140"/>
            <a:ext cx="4038600" cy="255029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02140"/>
            <a:ext cx="4038600" cy="255029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May 13-15, 2019</a:t>
            </a:r>
            <a:endParaRPr lang="en-US" dirty="0"/>
          </a:p>
        </p:txBody>
      </p:sp>
      <p:sp>
        <p:nvSpPr>
          <p:cNvPr id="7" name="Slide Number Placeholder 6"/>
          <p:cNvSpPr>
            <a:spLocks noGrp="1"/>
          </p:cNvSpPr>
          <p:nvPr>
            <p:ph type="sldNum" sz="quarter" idx="12"/>
          </p:nvPr>
        </p:nvSpPr>
        <p:spPr/>
        <p:txBody>
          <a:bodyPr/>
          <a:lstStyle/>
          <a:p>
            <a:fld id="{AF396DAA-9B3B-2748-9C7F-0FEF1858152B}" type="slidenum">
              <a:rPr lang="en-US" smtClean="0"/>
              <a:pPr/>
              <a:t>‹#›</a:t>
            </a:fld>
            <a:endParaRPr lang="en-US"/>
          </a:p>
        </p:txBody>
      </p:sp>
    </p:spTree>
    <p:extLst>
      <p:ext uri="{BB962C8B-B14F-4D97-AF65-F5344CB8AC3E}">
        <p14:creationId xmlns:p14="http://schemas.microsoft.com/office/powerpoint/2010/main" val="378205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0"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 13-15, 2019</a:t>
            </a:r>
            <a:endParaRPr lang="en-US" dirty="0"/>
          </a:p>
        </p:txBody>
      </p:sp>
      <p:sp>
        <p:nvSpPr>
          <p:cNvPr id="9" name="Slide Number Placeholder 8"/>
          <p:cNvSpPr>
            <a:spLocks noGrp="1"/>
          </p:cNvSpPr>
          <p:nvPr>
            <p:ph type="sldNum" sz="quarter" idx="12"/>
          </p:nvPr>
        </p:nvSpPr>
        <p:spPr/>
        <p:txBody>
          <a:bodyPr/>
          <a:lstStyle/>
          <a:p>
            <a:fld id="{AF396DAA-9B3B-2748-9C7F-0FEF1858152B}" type="slidenum">
              <a:rPr lang="en-US" smtClean="0"/>
              <a:pPr/>
              <a:t>‹#›</a:t>
            </a:fld>
            <a:endParaRPr lang="en-US"/>
          </a:p>
        </p:txBody>
      </p:sp>
      <p:sp>
        <p:nvSpPr>
          <p:cNvPr id="10" name="Title 1"/>
          <p:cNvSpPr>
            <a:spLocks noGrp="1"/>
          </p:cNvSpPr>
          <p:nvPr>
            <p:ph type="title"/>
          </p:nvPr>
        </p:nvSpPr>
        <p:spPr>
          <a:xfrm>
            <a:off x="174990" y="102682"/>
            <a:ext cx="8794020" cy="536781"/>
          </a:xfrm>
        </p:spPr>
        <p:txBody>
          <a:bodyPr/>
          <a:lstStyle/>
          <a:p>
            <a:r>
              <a:rPr lang="en-US"/>
              <a:t>Click to edit Master title style</a:t>
            </a:r>
          </a:p>
        </p:txBody>
      </p:sp>
    </p:spTree>
    <p:extLst>
      <p:ext uri="{BB962C8B-B14F-4D97-AF65-F5344CB8AC3E}">
        <p14:creationId xmlns:p14="http://schemas.microsoft.com/office/powerpoint/2010/main" val="370752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May 13-15, 2019</a:t>
            </a:r>
            <a:endParaRPr lang="en-US" dirty="0"/>
          </a:p>
        </p:txBody>
      </p:sp>
      <p:sp>
        <p:nvSpPr>
          <p:cNvPr id="5" name="Slide Number Placeholder 4"/>
          <p:cNvSpPr>
            <a:spLocks noGrp="1"/>
          </p:cNvSpPr>
          <p:nvPr>
            <p:ph type="sldNum" sz="quarter" idx="12"/>
          </p:nvPr>
        </p:nvSpPr>
        <p:spPr/>
        <p:txBody>
          <a:bodyPr/>
          <a:lstStyle/>
          <a:p>
            <a:fld id="{AF396DAA-9B3B-2748-9C7F-0FEF1858152B}" type="slidenum">
              <a:rPr lang="en-US" smtClean="0"/>
              <a:pPr/>
              <a:t>‹#›</a:t>
            </a:fld>
            <a:endParaRPr lang="en-US"/>
          </a:p>
        </p:txBody>
      </p:sp>
    </p:spTree>
    <p:extLst>
      <p:ext uri="{BB962C8B-B14F-4D97-AF65-F5344CB8AC3E}">
        <p14:creationId xmlns:p14="http://schemas.microsoft.com/office/powerpoint/2010/main" val="370841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May 13-15, 2019</a:t>
            </a:r>
            <a:endParaRPr lang="en-US" dirty="0"/>
          </a:p>
        </p:txBody>
      </p:sp>
      <p:sp>
        <p:nvSpPr>
          <p:cNvPr id="4" name="Slide Number Placeholder 3"/>
          <p:cNvSpPr>
            <a:spLocks noGrp="1"/>
          </p:cNvSpPr>
          <p:nvPr>
            <p:ph type="sldNum" sz="quarter" idx="12"/>
          </p:nvPr>
        </p:nvSpPr>
        <p:spPr/>
        <p:txBody>
          <a:bodyPr/>
          <a:lstStyle/>
          <a:p>
            <a:fld id="{AF396DAA-9B3B-2748-9C7F-0FEF1858152B}" type="slidenum">
              <a:rPr lang="en-US" smtClean="0"/>
              <a:pPr/>
              <a:t>‹#›</a:t>
            </a:fld>
            <a:endParaRPr lang="en-US"/>
          </a:p>
        </p:txBody>
      </p:sp>
    </p:spTree>
    <p:extLst>
      <p:ext uri="{BB962C8B-B14F-4D97-AF65-F5344CB8AC3E}">
        <p14:creationId xmlns:p14="http://schemas.microsoft.com/office/powerpoint/2010/main" val="13445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976395"/>
            <a:ext cx="3008313" cy="872345"/>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76393"/>
            <a:ext cx="5111750" cy="34827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5" y="1848739"/>
            <a:ext cx="3008313" cy="2610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13-15, 2019</a:t>
            </a:r>
            <a:endParaRPr lang="en-US" dirty="0"/>
          </a:p>
        </p:txBody>
      </p:sp>
      <p:sp>
        <p:nvSpPr>
          <p:cNvPr id="7" name="Slide Number Placeholder 6"/>
          <p:cNvSpPr>
            <a:spLocks noGrp="1"/>
          </p:cNvSpPr>
          <p:nvPr>
            <p:ph type="sldNum" sz="quarter" idx="12"/>
          </p:nvPr>
        </p:nvSpPr>
        <p:spPr/>
        <p:txBody>
          <a:bodyPr/>
          <a:lstStyle/>
          <a:p>
            <a:fld id="{AF396DAA-9B3B-2748-9C7F-0FEF1858152B}" type="slidenum">
              <a:rPr lang="en-US" smtClean="0"/>
              <a:pPr/>
              <a:t>‹#›</a:t>
            </a:fld>
            <a:endParaRPr lang="en-US"/>
          </a:p>
        </p:txBody>
      </p:sp>
      <p:sp>
        <p:nvSpPr>
          <p:cNvPr id="8" name="Title 1"/>
          <p:cNvSpPr txBox="1">
            <a:spLocks/>
          </p:cNvSpPr>
          <p:nvPr/>
        </p:nvSpPr>
        <p:spPr>
          <a:xfrm>
            <a:off x="174990" y="102682"/>
            <a:ext cx="8794020" cy="5367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Avenir Next Regular"/>
                <a:ea typeface="+mj-ea"/>
                <a:cs typeface="Avenir Next Regular"/>
              </a:defRPr>
            </a:lvl1pPr>
          </a:lstStyle>
          <a:p>
            <a:r>
              <a:rPr lang="en-US" sz="3600" dirty="0">
                <a:solidFill>
                  <a:srgbClr val="172E55"/>
                </a:solidFill>
              </a:rPr>
              <a:t>Click to edit Master title style</a:t>
            </a:r>
          </a:p>
        </p:txBody>
      </p:sp>
    </p:spTree>
    <p:extLst>
      <p:ext uri="{BB962C8B-B14F-4D97-AF65-F5344CB8AC3E}">
        <p14:creationId xmlns:p14="http://schemas.microsoft.com/office/powerpoint/2010/main" val="22763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solidFill>
                  <a:srgbClr val="00000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959568"/>
            <a:ext cx="5486400" cy="25893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9233"/>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13-15, 2019</a:t>
            </a:r>
            <a:endParaRPr lang="en-US" dirty="0"/>
          </a:p>
        </p:txBody>
      </p:sp>
      <p:sp>
        <p:nvSpPr>
          <p:cNvPr id="7" name="Slide Number Placeholder 6"/>
          <p:cNvSpPr>
            <a:spLocks noGrp="1"/>
          </p:cNvSpPr>
          <p:nvPr>
            <p:ph type="sldNum" sz="quarter" idx="12"/>
          </p:nvPr>
        </p:nvSpPr>
        <p:spPr/>
        <p:txBody>
          <a:bodyPr/>
          <a:lstStyle/>
          <a:p>
            <a:fld id="{AF396DAA-9B3B-2748-9C7F-0FEF1858152B}" type="slidenum">
              <a:rPr lang="en-US" smtClean="0"/>
              <a:pPr/>
              <a:t>‹#›</a:t>
            </a:fld>
            <a:endParaRPr lang="en-US"/>
          </a:p>
        </p:txBody>
      </p:sp>
      <p:sp>
        <p:nvSpPr>
          <p:cNvPr id="9" name="Title 1"/>
          <p:cNvSpPr txBox="1">
            <a:spLocks/>
          </p:cNvSpPr>
          <p:nvPr/>
        </p:nvSpPr>
        <p:spPr>
          <a:xfrm>
            <a:off x="174990" y="102682"/>
            <a:ext cx="8794020" cy="5367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Avenir Next Regular"/>
                <a:ea typeface="+mj-ea"/>
                <a:cs typeface="Avenir Next Regular"/>
              </a:defRPr>
            </a:lvl1pPr>
          </a:lstStyle>
          <a:p>
            <a:r>
              <a:rPr lang="en-US" sz="3600" dirty="0">
                <a:solidFill>
                  <a:srgbClr val="172E55"/>
                </a:solidFill>
              </a:rPr>
              <a:t>Click to edit Master title style</a:t>
            </a:r>
          </a:p>
        </p:txBody>
      </p:sp>
    </p:spTree>
    <p:extLst>
      <p:ext uri="{BB962C8B-B14F-4D97-AF65-F5344CB8AC3E}">
        <p14:creationId xmlns:p14="http://schemas.microsoft.com/office/powerpoint/2010/main" val="414087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03705"/>
            <a:ext cx="8229600" cy="33976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 13-15, 2019</a:t>
            </a:r>
            <a:endParaRPr lang="en-US" dirty="0"/>
          </a:p>
        </p:txBody>
      </p:sp>
      <p:sp>
        <p:nvSpPr>
          <p:cNvPr id="6" name="Slide Number Placeholder 5"/>
          <p:cNvSpPr>
            <a:spLocks noGrp="1"/>
          </p:cNvSpPr>
          <p:nvPr>
            <p:ph type="sldNum" sz="quarter" idx="12"/>
          </p:nvPr>
        </p:nvSpPr>
        <p:spPr/>
        <p:txBody>
          <a:body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3470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174990" y="102682"/>
            <a:ext cx="8794020" cy="53678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74990" y="4771680"/>
            <a:ext cx="2133600" cy="274097"/>
          </a:xfrm>
          <a:prstGeom prst="rect">
            <a:avLst/>
          </a:prstGeom>
        </p:spPr>
        <p:txBody>
          <a:bodyPr vert="horz" lIns="91440" tIns="45720" rIns="91440" bIns="45720" rtlCol="0" anchor="ctr"/>
          <a:lstStyle>
            <a:lvl1pPr algn="l">
              <a:defRPr sz="1200" b="0">
                <a:solidFill>
                  <a:schemeClr val="accent1"/>
                </a:solidFill>
                <a:latin typeface="+mn-lt"/>
                <a:cs typeface="Avenir Next Regular"/>
              </a:defRPr>
            </a:lvl1pPr>
          </a:lstStyle>
          <a:p>
            <a:r>
              <a:rPr lang="en-US" dirty="0"/>
              <a:t>May 13-15, 2019</a:t>
            </a:r>
          </a:p>
        </p:txBody>
      </p:sp>
      <p:sp>
        <p:nvSpPr>
          <p:cNvPr id="6" name="Slide Number Placeholder 5"/>
          <p:cNvSpPr>
            <a:spLocks noGrp="1"/>
          </p:cNvSpPr>
          <p:nvPr>
            <p:ph type="sldNum" sz="quarter" idx="4"/>
          </p:nvPr>
        </p:nvSpPr>
        <p:spPr>
          <a:xfrm>
            <a:off x="6835410" y="4771680"/>
            <a:ext cx="2133600" cy="274097"/>
          </a:xfrm>
          <a:prstGeom prst="rect">
            <a:avLst/>
          </a:prstGeom>
        </p:spPr>
        <p:txBody>
          <a:bodyPr vert="horz" lIns="91440" tIns="45720" rIns="91440" bIns="45720" rtlCol="0" anchor="ctr"/>
          <a:lstStyle>
            <a:lvl1pPr algn="r">
              <a:defRPr sz="1200" b="0">
                <a:solidFill>
                  <a:srgbClr val="008394"/>
                </a:solidFill>
                <a:latin typeface="+mn-lt"/>
                <a:cs typeface="Avenir Next Regular"/>
              </a:defRPr>
            </a:lvl1pPr>
          </a:lstStyle>
          <a:p>
            <a:fld id="{AF396DAA-9B3B-2748-9C7F-0FEF1858152B}" type="slidenum">
              <a:rPr lang="en-US" smtClean="0"/>
              <a:pPr/>
              <a:t>‹#›</a:t>
            </a:fld>
            <a:endParaRPr lang="en-US" dirty="0"/>
          </a:p>
        </p:txBody>
      </p:sp>
      <p:sp>
        <p:nvSpPr>
          <p:cNvPr id="8" name="Rectangle 7"/>
          <p:cNvSpPr/>
          <p:nvPr userDrawn="1"/>
        </p:nvSpPr>
        <p:spPr>
          <a:xfrm>
            <a:off x="0" y="5045775"/>
            <a:ext cx="9144000" cy="10248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HaystackConnect2019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50014" y="4509609"/>
            <a:ext cx="2843981" cy="524138"/>
          </a:xfrm>
          <a:prstGeom prst="rect">
            <a:avLst/>
          </a:prstGeom>
        </p:spPr>
      </p:pic>
    </p:spTree>
    <p:extLst>
      <p:ext uri="{BB962C8B-B14F-4D97-AF65-F5344CB8AC3E}">
        <p14:creationId xmlns:p14="http://schemas.microsoft.com/office/powerpoint/2010/main" val="3775622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ctr" defTabSz="457200" rtl="0" eaLnBrk="1" latinLnBrk="0" hangingPunct="1">
        <a:spcBef>
          <a:spcPct val="0"/>
        </a:spcBef>
        <a:buNone/>
        <a:defRPr sz="3600" kern="1200">
          <a:solidFill>
            <a:srgbClr val="000000"/>
          </a:solidFill>
          <a:latin typeface="+mj-lt"/>
          <a:ea typeface="+mj-ea"/>
          <a:cs typeface="Avenir Next Regular"/>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haystackconnect.org/" TargetMode="External"/><Relationship Id="rId2" Type="http://schemas.openxmlformats.org/officeDocument/2006/relationships/hyperlink" Target="http://project-haystack.org/forum/topic/100" TargetMode="External"/><Relationship Id="rId1" Type="http://schemas.openxmlformats.org/officeDocument/2006/relationships/slideLayout" Target="../slideLayouts/slideLayout10.xml"/><Relationship Id="rId5" Type="http://schemas.openxmlformats.org/officeDocument/2006/relationships/hyperlink" Target="http://www.ireachcontent.com/news-releases/project-haystack-announces-formation-of-non-profit-corporation-263428181.html" TargetMode="External"/><Relationship Id="rId4" Type="http://schemas.openxmlformats.org/officeDocument/2006/relationships/hyperlink" Target="http://www.prnewswire.com/news-releases/project-haystack-212890711.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rweb.com/releases/2018/03/prweb15264563.htm" TargetMode="Externa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hyperlink" Target="https://marketing.project-haystack.org/images/connections-magazine/Project-Haystack-Connections-Magazine-Issue-5-Winter-2019.pdf" TargetMode="External"/><Relationship Id="rId7" Type="http://schemas.openxmlformats.org/officeDocument/2006/relationships/hyperlink" Target="https://marketing.project-haystack.org/" TargetMode="External"/><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hyperlink" Target="https://project-haystack.org/file/28/Reference-Implementation--Applying-Haystack-Tagging-for-a-Sample-Building.pdf" TargetMode="External"/><Relationship Id="rId5" Type="http://schemas.openxmlformats.org/officeDocument/2006/relationships/hyperlink" Target="http://project-haystack.org/file/22/CABA-White-Paper-on-Project-Haystack.pdf" TargetMode="External"/><Relationship Id="rId4" Type="http://schemas.openxmlformats.org/officeDocument/2006/relationships/hyperlink" Target="https://marketing.project-haystack.org/project-haystack-resources/guide-specifications" TargetMode="External"/><Relationship Id="rId9"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p@haystackconnect.org" TargetMode="External"/><Relationship Id="rId2" Type="http://schemas.openxmlformats.org/officeDocument/2006/relationships/hyperlink" Target="http://www.project-haystack.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spect="1"/>
          </p:cNvSpPr>
          <p:nvPr>
            <p:ph type="ctrTitle"/>
          </p:nvPr>
        </p:nvSpPr>
        <p:spPr>
          <a:xfrm>
            <a:off x="2202511" y="572310"/>
            <a:ext cx="6179489" cy="2517774"/>
          </a:xfrm>
        </p:spPr>
        <p:txBody>
          <a:bodyPr>
            <a:noAutofit/>
          </a:bodyPr>
          <a:lstStyle/>
          <a:p>
            <a:r>
              <a:rPr lang="en-US" sz="3200" dirty="0">
                <a:latin typeface="+mj-lt"/>
              </a:rPr>
              <a:t>Unlocking the Value of Equipment System Data</a:t>
            </a:r>
            <a:r>
              <a:rPr lang="en-US" sz="2800" dirty="0">
                <a:latin typeface="+mj-lt"/>
              </a:rPr>
              <a:t> </a:t>
            </a:r>
            <a:br>
              <a:rPr lang="en-US" sz="2800" dirty="0">
                <a:latin typeface="+mj-lt"/>
              </a:rPr>
            </a:br>
            <a:br>
              <a:rPr lang="en-US" sz="2800" dirty="0">
                <a:latin typeface="+mj-lt"/>
              </a:rPr>
            </a:br>
            <a:r>
              <a:rPr lang="en-US" sz="2800" i="1" dirty="0">
                <a:latin typeface="+mj-lt"/>
              </a:rPr>
              <a:t>Introduction to </a:t>
            </a:r>
            <a:r>
              <a:rPr lang="en-US" sz="2800" b="1" i="1" dirty="0">
                <a:latin typeface="+mj-lt"/>
              </a:rPr>
              <a:t>Project Haystack </a:t>
            </a:r>
            <a:r>
              <a:rPr lang="en-US" sz="2800" i="1" dirty="0">
                <a:latin typeface="+mj-lt"/>
              </a:rPr>
              <a:t>and Data Modeling for Equipment systems</a:t>
            </a:r>
            <a:endParaRPr lang="en-US" altLang="en-US" sz="2800" i="1" dirty="0">
              <a:latin typeface="+mj-lt"/>
            </a:endParaRPr>
          </a:p>
        </p:txBody>
      </p:sp>
      <p:sp>
        <p:nvSpPr>
          <p:cNvPr id="2" name="Text Placeholder 1"/>
          <p:cNvSpPr>
            <a:spLocks noGrp="1"/>
          </p:cNvSpPr>
          <p:nvPr>
            <p:ph type="subTitle" idx="1"/>
          </p:nvPr>
        </p:nvSpPr>
        <p:spPr>
          <a:xfrm>
            <a:off x="3095625" y="3472656"/>
            <a:ext cx="5286375" cy="1054100"/>
          </a:xfrm>
        </p:spPr>
        <p:txBody>
          <a:bodyPr/>
          <a:lstStyle/>
          <a:p>
            <a:r>
              <a:rPr lang="en-US" altLang="en-US" sz="1500" dirty="0">
                <a:latin typeface="+mj-lt"/>
              </a:rPr>
              <a:t>John Petze</a:t>
            </a:r>
          </a:p>
          <a:p>
            <a:r>
              <a:rPr lang="en-US" altLang="en-US" sz="1500" dirty="0">
                <a:latin typeface="+mj-lt"/>
              </a:rPr>
              <a:t>executive director, Project haystack</a:t>
            </a:r>
          </a:p>
          <a:p>
            <a:r>
              <a:rPr lang="en-US" altLang="en-US" sz="1500" dirty="0">
                <a:latin typeface="+mj-lt"/>
              </a:rPr>
              <a:t>CO-Founder, SkyFoundry</a:t>
            </a:r>
          </a:p>
          <a:p>
            <a:endParaRPr lang="en-US" dirty="0"/>
          </a:p>
        </p:txBody>
      </p:sp>
      <p:sp>
        <p:nvSpPr>
          <p:cNvPr id="8" name="Date Placeholder 7"/>
          <p:cNvSpPr>
            <a:spLocks noGrp="1"/>
          </p:cNvSpPr>
          <p:nvPr>
            <p:ph type="dt" sz="half" idx="10"/>
          </p:nvPr>
        </p:nvSpPr>
        <p:spPr>
          <a:xfrm>
            <a:off x="6943725" y="4624388"/>
            <a:ext cx="1438275" cy="283369"/>
          </a:xfrm>
        </p:spPr>
        <p:txBody>
          <a:bodyPr/>
          <a:lstStyle/>
          <a:p>
            <a:r>
              <a:rPr lang="en-US" sz="1000" dirty="0"/>
              <a:t>May 2019</a:t>
            </a:r>
          </a:p>
        </p:txBody>
      </p:sp>
    </p:spTree>
    <p:extLst>
      <p:ext uri="{BB962C8B-B14F-4D97-AF65-F5344CB8AC3E}">
        <p14:creationId xmlns:p14="http://schemas.microsoft.com/office/powerpoint/2010/main" val="385914217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4DBFE-AE2D-4140-B4C0-F4D9302AD9C2}"/>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8B31EFE7-5B8F-624D-B63F-F4B115DA481C}"/>
              </a:ext>
            </a:extLst>
          </p:cNvPr>
          <p:cNvSpPr>
            <a:spLocks noGrp="1"/>
          </p:cNvSpPr>
          <p:nvPr>
            <p:ph type="sldNum" sz="quarter" idx="11"/>
          </p:nvPr>
        </p:nvSpPr>
        <p:spPr/>
        <p:txBody>
          <a:bodyPr/>
          <a:lstStyle/>
          <a:p>
            <a:fld id="{AF396DAA-9B3B-2748-9C7F-0FEF1858152B}" type="slidenum">
              <a:rPr lang="en-US" smtClean="0"/>
              <a:pPr/>
              <a:t>10</a:t>
            </a:fld>
            <a:endParaRPr lang="en-US" dirty="0"/>
          </a:p>
        </p:txBody>
      </p:sp>
      <p:sp>
        <p:nvSpPr>
          <p:cNvPr id="4" name="Title 1">
            <a:extLst>
              <a:ext uri="{FF2B5EF4-FFF2-40B4-BE49-F238E27FC236}">
                <a16:creationId xmlns:a16="http://schemas.microsoft.com/office/drawing/2014/main" id="{44A794F1-D958-9449-87D0-34C09656ABAB}"/>
              </a:ext>
            </a:extLst>
          </p:cNvPr>
          <p:cNvSpPr txBox="1">
            <a:spLocks/>
          </p:cNvSpPr>
          <p:nvPr/>
        </p:nvSpPr>
        <p:spPr>
          <a:xfrm>
            <a:off x="174990" y="102682"/>
            <a:ext cx="8794020" cy="536781"/>
          </a:xfrm>
          <a:prstGeom prst="rect">
            <a:avLst/>
          </a:prstGeom>
        </p:spPr>
        <p:txBody>
          <a:bodyP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The Payoff – What It Enables</a:t>
            </a:r>
          </a:p>
        </p:txBody>
      </p:sp>
      <p:sp>
        <p:nvSpPr>
          <p:cNvPr id="5" name="Content Placeholder 2">
            <a:extLst>
              <a:ext uri="{FF2B5EF4-FFF2-40B4-BE49-F238E27FC236}">
                <a16:creationId xmlns:a16="http://schemas.microsoft.com/office/drawing/2014/main" id="{6BDC2126-E404-4B48-A03E-306FA3CD351B}"/>
              </a:ext>
            </a:extLst>
          </p:cNvPr>
          <p:cNvSpPr txBox="1">
            <a:spLocks/>
          </p:cNvSpPr>
          <p:nvPr/>
        </p:nvSpPr>
        <p:spPr>
          <a:xfrm>
            <a:off x="571500" y="914401"/>
            <a:ext cx="7928145" cy="3326606"/>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Applications that just work !</a:t>
            </a:r>
          </a:p>
          <a:p>
            <a:r>
              <a:rPr lang="en-US" dirty="0"/>
              <a:t>Example: Equipment Graphics that auto-generate just by reading the meta data associated with points</a:t>
            </a:r>
          </a:p>
          <a:p>
            <a:r>
              <a:rPr lang="en-US" dirty="0"/>
              <a:t>Control logic can ”find” all similar devices it should be applied to (think of room controls or VAV’s)</a:t>
            </a:r>
          </a:p>
          <a:p>
            <a:r>
              <a:rPr lang="en-US" dirty="0"/>
              <a:t>Easier integration among software applications – Apps can understand and consume data without human interaction to “map” data</a:t>
            </a:r>
          </a:p>
          <a:p>
            <a:r>
              <a:rPr lang="en-US" dirty="0"/>
              <a:t>A new generation of engineering tools to streamline project implementation tasks</a:t>
            </a:r>
          </a:p>
        </p:txBody>
      </p:sp>
    </p:spTree>
    <p:extLst>
      <p:ext uri="{BB962C8B-B14F-4D97-AF65-F5344CB8AC3E}">
        <p14:creationId xmlns:p14="http://schemas.microsoft.com/office/powerpoint/2010/main" val="145151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69AE3-C2C7-6B4F-82A7-4E939FE26518}"/>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EBF6A2BD-7BA3-C745-B1AD-3FF00E8E6248}"/>
              </a:ext>
            </a:extLst>
          </p:cNvPr>
          <p:cNvSpPr>
            <a:spLocks noGrp="1"/>
          </p:cNvSpPr>
          <p:nvPr>
            <p:ph type="sldNum" sz="quarter" idx="11"/>
          </p:nvPr>
        </p:nvSpPr>
        <p:spPr/>
        <p:txBody>
          <a:bodyPr/>
          <a:lstStyle/>
          <a:p>
            <a:fld id="{AF396DAA-9B3B-2748-9C7F-0FEF1858152B}" type="slidenum">
              <a:rPr lang="en-US" smtClean="0"/>
              <a:pPr/>
              <a:t>11</a:t>
            </a:fld>
            <a:endParaRPr lang="en-US" dirty="0"/>
          </a:p>
        </p:txBody>
      </p:sp>
      <p:sp>
        <p:nvSpPr>
          <p:cNvPr id="4" name="Title 1">
            <a:extLst>
              <a:ext uri="{FF2B5EF4-FFF2-40B4-BE49-F238E27FC236}">
                <a16:creationId xmlns:a16="http://schemas.microsoft.com/office/drawing/2014/main" id="{836F3D5D-5E7B-BB45-9675-4E6DA89F91E9}"/>
              </a:ext>
            </a:extLst>
          </p:cNvPr>
          <p:cNvSpPr txBox="1">
            <a:spLocks/>
          </p:cNvSpPr>
          <p:nvPr/>
        </p:nvSpPr>
        <p:spPr>
          <a:xfrm>
            <a:off x="174990" y="102682"/>
            <a:ext cx="8794020" cy="536781"/>
          </a:xfrm>
          <a:prstGeom prst="rect">
            <a:avLst/>
          </a:prstGeom>
        </p:spPr>
        <p:txBody>
          <a:bodyP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a:t>Why Haystack Matters</a:t>
            </a:r>
            <a:endParaRPr lang="en-US" dirty="0"/>
          </a:p>
        </p:txBody>
      </p:sp>
      <p:sp>
        <p:nvSpPr>
          <p:cNvPr id="5" name="Content Placeholder 2">
            <a:extLst>
              <a:ext uri="{FF2B5EF4-FFF2-40B4-BE49-F238E27FC236}">
                <a16:creationId xmlns:a16="http://schemas.microsoft.com/office/drawing/2014/main" id="{B896E460-8DB3-F041-992D-58678F172443}"/>
              </a:ext>
            </a:extLst>
          </p:cNvPr>
          <p:cNvSpPr txBox="1">
            <a:spLocks/>
          </p:cNvSpPr>
          <p:nvPr/>
        </p:nvSpPr>
        <p:spPr>
          <a:xfrm>
            <a:off x="619125" y="993422"/>
            <a:ext cx="7715250" cy="3352667"/>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200"/>
              </a:spcAft>
            </a:pPr>
            <a:r>
              <a:rPr lang="en-US" dirty="0"/>
              <a:t>We want to easily utilize data from various sources for reporting, visualization, analysis, supervisory control, and decision making</a:t>
            </a:r>
          </a:p>
          <a:p>
            <a:pPr>
              <a:spcBef>
                <a:spcPts val="600"/>
              </a:spcBef>
              <a:spcAft>
                <a:spcPts val="200"/>
              </a:spcAft>
            </a:pPr>
            <a:r>
              <a:rPr lang="en-US" dirty="0"/>
              <a:t>Lack of standardized naming conventions and adequate semantic information in control and equipment systems makes this a labor intensive effort</a:t>
            </a:r>
          </a:p>
          <a:p>
            <a:pPr>
              <a:spcBef>
                <a:spcPts val="600"/>
              </a:spcBef>
              <a:spcAft>
                <a:spcPts val="200"/>
              </a:spcAft>
            </a:pPr>
            <a:r>
              <a:rPr lang="en-US" dirty="0"/>
              <a:t>Names on their own can’t solve the challenge – too much information to be carried in a name, no standardization, and they already exist the way they are – your not going to change all existing names!</a:t>
            </a:r>
          </a:p>
          <a:p>
            <a:pPr>
              <a:spcBef>
                <a:spcPts val="600"/>
              </a:spcBef>
              <a:spcAft>
                <a:spcPts val="200"/>
              </a:spcAft>
            </a:pPr>
            <a:r>
              <a:rPr lang="en-US" dirty="0"/>
              <a:t>This is a major barrier to utilizing the rapidly growing amount of data produced by smart systems</a:t>
            </a:r>
          </a:p>
        </p:txBody>
      </p:sp>
    </p:spTree>
    <p:extLst>
      <p:ext uri="{BB962C8B-B14F-4D97-AF65-F5344CB8AC3E}">
        <p14:creationId xmlns:p14="http://schemas.microsoft.com/office/powerpoint/2010/main" val="273186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3776733-8BE0-CB43-AD9F-2FAC512DE3FA}"/>
              </a:ext>
            </a:extLst>
          </p:cNvPr>
          <p:cNvPicPr>
            <a:picLocks noChangeAspect="1"/>
          </p:cNvPicPr>
          <p:nvPr/>
        </p:nvPicPr>
        <p:blipFill>
          <a:blip r:embed="rId2"/>
          <a:stretch>
            <a:fillRect/>
          </a:stretch>
        </p:blipFill>
        <p:spPr>
          <a:xfrm>
            <a:off x="0" y="0"/>
            <a:ext cx="9144000" cy="4497591"/>
          </a:xfrm>
          <a:prstGeom prst="rect">
            <a:avLst/>
          </a:prstGeom>
        </p:spPr>
      </p:pic>
      <p:sp>
        <p:nvSpPr>
          <p:cNvPr id="2" name="Date Placeholder 1">
            <a:extLst>
              <a:ext uri="{FF2B5EF4-FFF2-40B4-BE49-F238E27FC236}">
                <a16:creationId xmlns:a16="http://schemas.microsoft.com/office/drawing/2014/main" id="{223B1E30-B28E-1541-8D4F-274718098F9F}"/>
              </a:ext>
            </a:extLst>
          </p:cNvPr>
          <p:cNvSpPr>
            <a:spLocks noGrp="1"/>
          </p:cNvSpPr>
          <p:nvPr>
            <p:ph type="dt" sz="half" idx="10"/>
          </p:nvPr>
        </p:nvSpPr>
        <p:spPr>
          <a:xfrm>
            <a:off x="262844" y="4719385"/>
            <a:ext cx="2133600" cy="274097"/>
          </a:xfrm>
        </p:spPr>
        <p:txBody>
          <a:bodyPr/>
          <a:lstStyle/>
          <a:p>
            <a:r>
              <a:rPr lang="en-US" dirty="0"/>
              <a:t>May 13-15, 2019</a:t>
            </a:r>
          </a:p>
        </p:txBody>
      </p:sp>
      <p:sp>
        <p:nvSpPr>
          <p:cNvPr id="3" name="Slide Number Placeholder 2">
            <a:extLst>
              <a:ext uri="{FF2B5EF4-FFF2-40B4-BE49-F238E27FC236}">
                <a16:creationId xmlns:a16="http://schemas.microsoft.com/office/drawing/2014/main" id="{BDC43E3E-321D-A946-BCC5-28907EB9ED75}"/>
              </a:ext>
            </a:extLst>
          </p:cNvPr>
          <p:cNvSpPr>
            <a:spLocks noGrp="1"/>
          </p:cNvSpPr>
          <p:nvPr>
            <p:ph type="sldNum" sz="quarter" idx="11"/>
          </p:nvPr>
        </p:nvSpPr>
        <p:spPr/>
        <p:txBody>
          <a:bodyPr/>
          <a:lstStyle/>
          <a:p>
            <a:fld id="{AF396DAA-9B3B-2748-9C7F-0FEF1858152B}" type="slidenum">
              <a:rPr lang="en-US" smtClean="0"/>
              <a:pPr/>
              <a:t>12</a:t>
            </a:fld>
            <a:endParaRPr lang="en-US" dirty="0"/>
          </a:p>
        </p:txBody>
      </p:sp>
      <p:sp>
        <p:nvSpPr>
          <p:cNvPr id="4" name="Title 1">
            <a:extLst>
              <a:ext uri="{FF2B5EF4-FFF2-40B4-BE49-F238E27FC236}">
                <a16:creationId xmlns:a16="http://schemas.microsoft.com/office/drawing/2014/main" id="{1D2EA197-9A48-1A49-8B2C-3BBF67217D1C}"/>
              </a:ext>
            </a:extLst>
          </p:cNvPr>
          <p:cNvSpPr txBox="1">
            <a:spLocks/>
          </p:cNvSpPr>
          <p:nvPr/>
        </p:nvSpPr>
        <p:spPr>
          <a:xfrm>
            <a:off x="534968" y="102486"/>
            <a:ext cx="7715250" cy="598061"/>
          </a:xfrm>
          <a:prstGeom prst="rect">
            <a:avLst/>
          </a:prstGeom>
        </p:spPr>
        <p:txBody>
          <a:bodyPr>
            <a:normAutofit/>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sz="3000" dirty="0">
                <a:solidFill>
                  <a:schemeClr val="bg1"/>
                </a:solidFill>
                <a:cs typeface="Avenir Book"/>
              </a:rPr>
              <a:t>Architectures Using Haystack</a:t>
            </a:r>
          </a:p>
        </p:txBody>
      </p:sp>
    </p:spTree>
    <p:extLst>
      <p:ext uri="{BB962C8B-B14F-4D97-AF65-F5344CB8AC3E}">
        <p14:creationId xmlns:p14="http://schemas.microsoft.com/office/powerpoint/2010/main" val="292309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744D0-2F1A-3C4D-A614-3C780A41872F}"/>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F67F2F13-7F1E-CB4B-A5E4-58F00241565B}"/>
              </a:ext>
            </a:extLst>
          </p:cNvPr>
          <p:cNvSpPr>
            <a:spLocks noGrp="1"/>
          </p:cNvSpPr>
          <p:nvPr>
            <p:ph type="sldNum" sz="quarter" idx="11"/>
          </p:nvPr>
        </p:nvSpPr>
        <p:spPr/>
        <p:txBody>
          <a:bodyPr/>
          <a:lstStyle/>
          <a:p>
            <a:fld id="{AF396DAA-9B3B-2748-9C7F-0FEF1858152B}" type="slidenum">
              <a:rPr lang="en-US" smtClean="0"/>
              <a:pPr/>
              <a:t>13</a:t>
            </a:fld>
            <a:endParaRPr lang="en-US" dirty="0"/>
          </a:p>
        </p:txBody>
      </p:sp>
      <p:sp>
        <p:nvSpPr>
          <p:cNvPr id="4" name="Title 1">
            <a:extLst>
              <a:ext uri="{FF2B5EF4-FFF2-40B4-BE49-F238E27FC236}">
                <a16:creationId xmlns:a16="http://schemas.microsoft.com/office/drawing/2014/main" id="{2CA8C1A8-A8BC-5F46-B1FA-252DA9AC46F7}"/>
              </a:ext>
            </a:extLst>
          </p:cNvPr>
          <p:cNvSpPr txBox="1">
            <a:spLocks/>
          </p:cNvSpPr>
          <p:nvPr/>
        </p:nvSpPr>
        <p:spPr>
          <a:xfrm>
            <a:off x="714375" y="127993"/>
            <a:ext cx="7715250" cy="782927"/>
          </a:xfrm>
          <a:prstGeom prst="rect">
            <a:avLst/>
          </a:prstGeom>
        </p:spPr>
        <p:txBody>
          <a:bodyPr>
            <a:normAutofit/>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sz="3000" dirty="0"/>
              <a:t>Haystack – Adoption and Support</a:t>
            </a:r>
          </a:p>
        </p:txBody>
      </p:sp>
      <p:sp>
        <p:nvSpPr>
          <p:cNvPr id="5" name="Content Placeholder 2">
            <a:extLst>
              <a:ext uri="{FF2B5EF4-FFF2-40B4-BE49-F238E27FC236}">
                <a16:creationId xmlns:a16="http://schemas.microsoft.com/office/drawing/2014/main" id="{C73FC072-6474-3F47-9ECF-881677BF4385}"/>
              </a:ext>
            </a:extLst>
          </p:cNvPr>
          <p:cNvSpPr txBox="1">
            <a:spLocks/>
          </p:cNvSpPr>
          <p:nvPr/>
        </p:nvSpPr>
        <p:spPr>
          <a:xfrm>
            <a:off x="571500" y="1193006"/>
            <a:ext cx="7715250" cy="2905125"/>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Winner of 2013 Digie Award for Best Intelligent Building Technology Innovation</a:t>
            </a:r>
            <a:br>
              <a:rPr lang="en-US"/>
            </a:br>
            <a:r>
              <a:rPr lang="en-US">
                <a:hlinkClick r:id="rId2"/>
              </a:rPr>
              <a:t>http://project-haystack.org/forum/topic/100</a:t>
            </a:r>
            <a:r>
              <a:rPr lang="en-US"/>
              <a:t> </a:t>
            </a:r>
          </a:p>
          <a:p>
            <a:r>
              <a:rPr lang="en-US"/>
              <a:t>Biennial Community-Produced Haystack Connect Conferences: 2013, 2015, 2017, 2019</a:t>
            </a:r>
            <a:br>
              <a:rPr lang="en-US"/>
            </a:br>
            <a:r>
              <a:rPr lang="en-US">
                <a:hlinkClick r:id="rId3"/>
              </a:rPr>
              <a:t>http://haystackconnect.org/</a:t>
            </a:r>
            <a:r>
              <a:rPr lang="en-US"/>
              <a:t> </a:t>
            </a:r>
          </a:p>
          <a:p>
            <a:r>
              <a:rPr lang="en-US"/>
              <a:t>Press Announcement Showing Support from over 20 Companies </a:t>
            </a:r>
            <a:r>
              <a:rPr lang="en-US">
                <a:hlinkClick r:id="rId4"/>
              </a:rPr>
              <a:t>http://www.prnewswire.com/news-releases/project-haystack-212890711.html</a:t>
            </a:r>
            <a:r>
              <a:rPr lang="en-US"/>
              <a:t> </a:t>
            </a:r>
          </a:p>
          <a:p>
            <a:r>
              <a:rPr lang="en-US"/>
              <a:t>Project-Haystack 501C Corp formed June 2014</a:t>
            </a:r>
            <a:br>
              <a:rPr lang="en-US"/>
            </a:br>
            <a:r>
              <a:rPr lang="en-US">
                <a:hlinkClick r:id="rId5"/>
              </a:rPr>
              <a:t>http://www.ireachcontent.com/news-releases/project-haystack-announces-formation-of-non-profit-corporation-263428181.html</a:t>
            </a:r>
            <a:endParaRPr lang="en-US" dirty="0"/>
          </a:p>
        </p:txBody>
      </p:sp>
    </p:spTree>
    <p:extLst>
      <p:ext uri="{BB962C8B-B14F-4D97-AF65-F5344CB8AC3E}">
        <p14:creationId xmlns:p14="http://schemas.microsoft.com/office/powerpoint/2010/main" val="322177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836E1-AAD5-A243-B952-3FE6DDE8B2D8}"/>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E973931C-3A1A-3644-985B-83516A2F1F3A}"/>
              </a:ext>
            </a:extLst>
          </p:cNvPr>
          <p:cNvSpPr>
            <a:spLocks noGrp="1"/>
          </p:cNvSpPr>
          <p:nvPr>
            <p:ph type="sldNum" sz="quarter" idx="11"/>
          </p:nvPr>
        </p:nvSpPr>
        <p:spPr/>
        <p:txBody>
          <a:bodyPr/>
          <a:lstStyle/>
          <a:p>
            <a:fld id="{AF396DAA-9B3B-2748-9C7F-0FEF1858152B}" type="slidenum">
              <a:rPr lang="en-US" smtClean="0"/>
              <a:pPr/>
              <a:t>14</a:t>
            </a:fld>
            <a:endParaRPr lang="en-US" dirty="0"/>
          </a:p>
        </p:txBody>
      </p:sp>
      <p:sp>
        <p:nvSpPr>
          <p:cNvPr id="4" name="Title 1">
            <a:extLst>
              <a:ext uri="{FF2B5EF4-FFF2-40B4-BE49-F238E27FC236}">
                <a16:creationId xmlns:a16="http://schemas.microsoft.com/office/drawing/2014/main" id="{3A2C0FF8-654D-2942-8996-97CCA9BED9F4}"/>
              </a:ext>
            </a:extLst>
          </p:cNvPr>
          <p:cNvSpPr txBox="1">
            <a:spLocks/>
          </p:cNvSpPr>
          <p:nvPr/>
        </p:nvSpPr>
        <p:spPr>
          <a:xfrm>
            <a:off x="285750" y="2381"/>
            <a:ext cx="8572500" cy="809625"/>
          </a:xfrm>
          <a:prstGeom prst="rect">
            <a:avLst/>
          </a:prstGeom>
        </p:spPr>
        <p:txBody>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BACnet Collaboration with Haystack</a:t>
            </a:r>
          </a:p>
        </p:txBody>
      </p:sp>
      <p:sp>
        <p:nvSpPr>
          <p:cNvPr id="5" name="Text Placeholder 2">
            <a:extLst>
              <a:ext uri="{FF2B5EF4-FFF2-40B4-BE49-F238E27FC236}">
                <a16:creationId xmlns:a16="http://schemas.microsoft.com/office/drawing/2014/main" id="{4AA4C45C-9A7B-9E4E-920E-929B77A9E0D3}"/>
              </a:ext>
            </a:extLst>
          </p:cNvPr>
          <p:cNvSpPr txBox="1">
            <a:spLocks/>
          </p:cNvSpPr>
          <p:nvPr/>
        </p:nvSpPr>
        <p:spPr>
          <a:xfrm>
            <a:off x="285750" y="2383631"/>
            <a:ext cx="8524875" cy="2476501"/>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450"/>
              </a:spcAft>
            </a:pPr>
            <a:r>
              <a:rPr lang="en-US"/>
              <a:t>Formal collaboration to integrate Haystack tagging and Brick data modeling concepts into the proposed ASHRAE Standard 223P for semantic tagging of building data.</a:t>
            </a:r>
            <a:br>
              <a:rPr lang="en-US" sz="1650"/>
            </a:br>
            <a:br>
              <a:rPr lang="en-US" sz="1650"/>
            </a:br>
            <a:r>
              <a:rPr lang="en-US"/>
              <a:t>ASHRAE Standard 223P: "Designation and Classification of Semantic Tags for Building Data” provides a dictionary of semantic tags for descriptive tagging of building data including building automation and control data along with associated systems.</a:t>
            </a:r>
            <a:br>
              <a:rPr lang="en-US" sz="1650"/>
            </a:br>
            <a:br>
              <a:rPr lang="en-US" sz="1650"/>
            </a:br>
            <a:r>
              <a:rPr lang="en-US"/>
              <a:t>By integrating Haystack tagging and Brick data modeling concepts with the upcoming ASHRAE Standard 223P, the result is intended to enable interoperability on semantic information across the building industry, particularly in building automation.</a:t>
            </a:r>
            <a:r>
              <a:rPr lang="en-US" sz="1650"/>
              <a:t> </a:t>
            </a:r>
          </a:p>
          <a:p>
            <a:pPr>
              <a:spcBef>
                <a:spcPts val="900"/>
              </a:spcBef>
              <a:spcAft>
                <a:spcPts val="450"/>
              </a:spcAft>
            </a:pPr>
            <a:r>
              <a:rPr lang="en-US" sz="1650">
                <a:hlinkClick r:id="rId2"/>
              </a:rPr>
              <a:t>http://www.prweb.com/releases/2018/03/prweb15264563.htm</a:t>
            </a:r>
            <a:r>
              <a:rPr lang="en-US" sz="1650"/>
              <a:t> </a:t>
            </a:r>
            <a:endParaRPr lang="en-US" dirty="0"/>
          </a:p>
        </p:txBody>
      </p:sp>
      <p:grpSp>
        <p:nvGrpSpPr>
          <p:cNvPr id="6" name="Group 5">
            <a:extLst>
              <a:ext uri="{FF2B5EF4-FFF2-40B4-BE49-F238E27FC236}">
                <a16:creationId xmlns:a16="http://schemas.microsoft.com/office/drawing/2014/main" id="{F3344D62-32A2-8F40-A693-F022FB53820C}"/>
              </a:ext>
            </a:extLst>
          </p:cNvPr>
          <p:cNvGrpSpPr/>
          <p:nvPr/>
        </p:nvGrpSpPr>
        <p:grpSpPr>
          <a:xfrm>
            <a:off x="452342" y="812006"/>
            <a:ext cx="8263033" cy="1475082"/>
            <a:chOff x="609600" y="1371600"/>
            <a:chExt cx="13220852" cy="2360131"/>
          </a:xfrm>
        </p:grpSpPr>
        <p:pic>
          <p:nvPicPr>
            <p:cNvPr id="7" name="Picture 6">
              <a:extLst>
                <a:ext uri="{FF2B5EF4-FFF2-40B4-BE49-F238E27FC236}">
                  <a16:creationId xmlns:a16="http://schemas.microsoft.com/office/drawing/2014/main" id="{697A1F81-4A17-2343-B600-15DD696CBE44}"/>
                </a:ext>
              </a:extLst>
            </p:cNvPr>
            <p:cNvPicPr>
              <a:picLocks noChangeAspect="1"/>
            </p:cNvPicPr>
            <p:nvPr/>
          </p:nvPicPr>
          <p:blipFill>
            <a:blip r:embed="rId3"/>
            <a:stretch>
              <a:fillRect/>
            </a:stretch>
          </p:blipFill>
          <p:spPr>
            <a:xfrm>
              <a:off x="609600" y="1371600"/>
              <a:ext cx="13220852" cy="2360131"/>
            </a:xfrm>
            <a:prstGeom prst="rect">
              <a:avLst/>
            </a:prstGeom>
            <a:effectLst>
              <a:outerShdw blurRad="50800" dist="38100" dir="5400000" sx="103000" sy="103000" algn="t" rotWithShape="0">
                <a:schemeClr val="bg1">
                  <a:lumMod val="50000"/>
                  <a:alpha val="40000"/>
                </a:schemeClr>
              </a:outerShdw>
            </a:effectLst>
          </p:spPr>
        </p:pic>
        <p:pic>
          <p:nvPicPr>
            <p:cNvPr id="8" name="Picture 7">
              <a:extLst>
                <a:ext uri="{FF2B5EF4-FFF2-40B4-BE49-F238E27FC236}">
                  <a16:creationId xmlns:a16="http://schemas.microsoft.com/office/drawing/2014/main" id="{D629294E-2DD3-2B44-8832-D8FF60498FEF}"/>
                </a:ext>
              </a:extLst>
            </p:cNvPr>
            <p:cNvPicPr>
              <a:picLocks noChangeAspect="1"/>
            </p:cNvPicPr>
            <p:nvPr/>
          </p:nvPicPr>
          <p:blipFill>
            <a:blip r:embed="rId4"/>
            <a:stretch>
              <a:fillRect/>
            </a:stretch>
          </p:blipFill>
          <p:spPr>
            <a:xfrm>
              <a:off x="685800" y="1447800"/>
              <a:ext cx="3581400" cy="381000"/>
            </a:xfrm>
            <a:prstGeom prst="rect">
              <a:avLst/>
            </a:prstGeom>
          </p:spPr>
        </p:pic>
      </p:grpSp>
    </p:spTree>
    <p:extLst>
      <p:ext uri="{BB962C8B-B14F-4D97-AF65-F5344CB8AC3E}">
        <p14:creationId xmlns:p14="http://schemas.microsoft.com/office/powerpoint/2010/main" val="241022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95F35-53F2-8545-85D8-D25CF5BEEF1E}"/>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2DC4FEBD-4D83-BD4F-8042-EA6C78B29097}"/>
              </a:ext>
            </a:extLst>
          </p:cNvPr>
          <p:cNvSpPr>
            <a:spLocks noGrp="1"/>
          </p:cNvSpPr>
          <p:nvPr>
            <p:ph type="sldNum" sz="quarter" idx="11"/>
          </p:nvPr>
        </p:nvSpPr>
        <p:spPr/>
        <p:txBody>
          <a:bodyPr/>
          <a:lstStyle/>
          <a:p>
            <a:fld id="{AF396DAA-9B3B-2748-9C7F-0FEF1858152B}" type="slidenum">
              <a:rPr lang="en-US" smtClean="0"/>
              <a:pPr/>
              <a:t>15</a:t>
            </a:fld>
            <a:endParaRPr lang="en-US" dirty="0"/>
          </a:p>
        </p:txBody>
      </p:sp>
      <p:sp>
        <p:nvSpPr>
          <p:cNvPr id="4" name="Title 1">
            <a:extLst>
              <a:ext uri="{FF2B5EF4-FFF2-40B4-BE49-F238E27FC236}">
                <a16:creationId xmlns:a16="http://schemas.microsoft.com/office/drawing/2014/main" id="{3E83CB09-CC94-1C46-A42B-D89511A4A6D3}"/>
              </a:ext>
            </a:extLst>
          </p:cNvPr>
          <p:cNvSpPr txBox="1">
            <a:spLocks/>
          </p:cNvSpPr>
          <p:nvPr/>
        </p:nvSpPr>
        <p:spPr>
          <a:xfrm>
            <a:off x="174990" y="188746"/>
            <a:ext cx="8794020" cy="536781"/>
          </a:xfrm>
          <a:prstGeom prst="rect">
            <a:avLst/>
          </a:prstGeom>
        </p:spPr>
        <p:txBody>
          <a:bodyP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Haystack – Adoption and Support</a:t>
            </a:r>
          </a:p>
        </p:txBody>
      </p:sp>
      <p:sp>
        <p:nvSpPr>
          <p:cNvPr id="5" name="Content Placeholder 2">
            <a:extLst>
              <a:ext uri="{FF2B5EF4-FFF2-40B4-BE49-F238E27FC236}">
                <a16:creationId xmlns:a16="http://schemas.microsoft.com/office/drawing/2014/main" id="{31F68F13-D1B8-E24F-AAC6-5AB377AA1A48}"/>
              </a:ext>
            </a:extLst>
          </p:cNvPr>
          <p:cNvSpPr txBox="1">
            <a:spLocks/>
          </p:cNvSpPr>
          <p:nvPr/>
        </p:nvSpPr>
        <p:spPr>
          <a:xfrm>
            <a:off x="476250" y="1205706"/>
            <a:ext cx="7715250" cy="3280233"/>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3400" dirty="0"/>
              <a:t>Used in systems and software deployed in THOUSANDS of buildings to model 100’s of thousands of devices (last count – well over 30K facilities!)</a:t>
            </a:r>
          </a:p>
          <a:p>
            <a:pPr>
              <a:spcBef>
                <a:spcPts val="600"/>
              </a:spcBef>
            </a:pPr>
            <a:r>
              <a:rPr lang="en-US" sz="3400" dirty="0"/>
              <a:t>Adoption by equipment manufacturers for next generation product – some on the market today</a:t>
            </a:r>
          </a:p>
          <a:p>
            <a:pPr>
              <a:spcBef>
                <a:spcPts val="600"/>
              </a:spcBef>
            </a:pPr>
            <a:r>
              <a:rPr lang="en-US" sz="2900" b="1" dirty="0"/>
              <a:t>Intel</a:t>
            </a:r>
            <a:r>
              <a:rPr lang="en-US" sz="3400" dirty="0"/>
              <a:t> joins Project Haystack as a Board Member (March 2017)</a:t>
            </a:r>
          </a:p>
          <a:p>
            <a:pPr>
              <a:spcBef>
                <a:spcPts val="600"/>
              </a:spcBef>
            </a:pPr>
            <a:r>
              <a:rPr lang="en-US" sz="3400" dirty="0"/>
              <a:t>Dozens of systems integrators trained and using Haystack in projects every day</a:t>
            </a:r>
          </a:p>
          <a:p>
            <a:pPr>
              <a:spcBef>
                <a:spcPts val="600"/>
              </a:spcBef>
            </a:pPr>
            <a:r>
              <a:rPr lang="en-US" sz="3400" dirty="0"/>
              <a:t>Over 1600 registered users on </a:t>
            </a:r>
            <a:r>
              <a:rPr lang="en-US" sz="3400" b="1" dirty="0"/>
              <a:t>Project Haystack Forum</a:t>
            </a:r>
          </a:p>
          <a:p>
            <a:pPr>
              <a:spcBef>
                <a:spcPts val="600"/>
              </a:spcBef>
            </a:pPr>
            <a:r>
              <a:rPr lang="en-US" sz="3400" dirty="0"/>
              <a:t>CABA White Paper March 2016</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24671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7EFF50-47C5-B145-B68B-62F4F7066A51}"/>
              </a:ext>
            </a:extLst>
          </p:cNvPr>
          <p:cNvSpPr>
            <a:spLocks noGrp="1"/>
          </p:cNvSpPr>
          <p:nvPr>
            <p:ph type="dt" sz="half" idx="10"/>
          </p:nvPr>
        </p:nvSpPr>
        <p:spPr/>
        <p:txBody>
          <a:bodyPr/>
          <a:lstStyle/>
          <a:p>
            <a:r>
              <a:rPr lang="en-US"/>
              <a:t>May 13-15, 2019</a:t>
            </a:r>
            <a:endParaRPr lang="en-US" dirty="0"/>
          </a:p>
        </p:txBody>
      </p:sp>
      <p:sp>
        <p:nvSpPr>
          <p:cNvPr id="5" name="Slide Number Placeholder 4">
            <a:extLst>
              <a:ext uri="{FF2B5EF4-FFF2-40B4-BE49-F238E27FC236}">
                <a16:creationId xmlns:a16="http://schemas.microsoft.com/office/drawing/2014/main" id="{211D60EC-624A-4747-ACD5-CA21EFBFC618}"/>
              </a:ext>
            </a:extLst>
          </p:cNvPr>
          <p:cNvSpPr>
            <a:spLocks noGrp="1"/>
          </p:cNvSpPr>
          <p:nvPr>
            <p:ph type="sldNum" sz="quarter" idx="12"/>
          </p:nvPr>
        </p:nvSpPr>
        <p:spPr/>
        <p:txBody>
          <a:bodyPr/>
          <a:lstStyle/>
          <a:p>
            <a:fld id="{AF396DAA-9B3B-2748-9C7F-0FEF1858152B}" type="slidenum">
              <a:rPr lang="en-US" smtClean="0"/>
              <a:t>16</a:t>
            </a:fld>
            <a:endParaRPr lang="en-US"/>
          </a:p>
        </p:txBody>
      </p:sp>
      <p:sp>
        <p:nvSpPr>
          <p:cNvPr id="6" name="Date Placeholder 1">
            <a:extLst>
              <a:ext uri="{FF2B5EF4-FFF2-40B4-BE49-F238E27FC236}">
                <a16:creationId xmlns:a16="http://schemas.microsoft.com/office/drawing/2014/main" id="{743015AD-170B-854B-9886-40FC5A5D4459}"/>
              </a:ext>
            </a:extLst>
          </p:cNvPr>
          <p:cNvSpPr txBox="1">
            <a:spLocks/>
          </p:cNvSpPr>
          <p:nvPr/>
        </p:nvSpPr>
        <p:spPr>
          <a:xfrm>
            <a:off x="174990" y="4771680"/>
            <a:ext cx="2133600" cy="274097"/>
          </a:xfrm>
          <a:prstGeom prst="rect">
            <a:avLst/>
          </a:prstGeom>
        </p:spPr>
        <p:txBody>
          <a:bodyPr vert="horz" lIns="91440" tIns="45720" rIns="91440" bIns="45720" rtlCol="0" anchor="ctr"/>
          <a:lstStyle>
            <a:defPPr>
              <a:defRPr lang="en-US"/>
            </a:defPPr>
            <a:lvl1pPr marL="0" algn="l" defTabSz="457200" rtl="0" eaLnBrk="1" latinLnBrk="0" hangingPunct="1">
              <a:defRPr sz="1200" b="0" kern="1200">
                <a:solidFill>
                  <a:schemeClr val="accent1"/>
                </a:solidFill>
                <a:latin typeface="+mn-lt"/>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May 13-15, 2019</a:t>
            </a:r>
            <a:endParaRPr lang="en-US" dirty="0"/>
          </a:p>
        </p:txBody>
      </p:sp>
      <p:sp>
        <p:nvSpPr>
          <p:cNvPr id="7" name="Slide Number Placeholder 2">
            <a:extLst>
              <a:ext uri="{FF2B5EF4-FFF2-40B4-BE49-F238E27FC236}">
                <a16:creationId xmlns:a16="http://schemas.microsoft.com/office/drawing/2014/main" id="{5686F875-51AC-754F-A689-29CA7FC2DCF0}"/>
              </a:ext>
            </a:extLst>
          </p:cNvPr>
          <p:cNvSpPr txBox="1">
            <a:spLocks/>
          </p:cNvSpPr>
          <p:nvPr/>
        </p:nvSpPr>
        <p:spPr>
          <a:xfrm>
            <a:off x="6835410" y="4771680"/>
            <a:ext cx="2133600" cy="2740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396DAA-9B3B-2748-9C7F-0FEF1858152B}" type="slidenum">
              <a:rPr lang="en-US" smtClean="0"/>
              <a:pPr/>
              <a:t>16</a:t>
            </a:fld>
            <a:endParaRPr lang="en-US" dirty="0"/>
          </a:p>
        </p:txBody>
      </p:sp>
      <p:sp>
        <p:nvSpPr>
          <p:cNvPr id="8" name="Title 1">
            <a:extLst>
              <a:ext uri="{FF2B5EF4-FFF2-40B4-BE49-F238E27FC236}">
                <a16:creationId xmlns:a16="http://schemas.microsoft.com/office/drawing/2014/main" id="{A6D94151-559E-DC4F-B928-04FC0367E933}"/>
              </a:ext>
            </a:extLst>
          </p:cNvPr>
          <p:cNvSpPr txBox="1">
            <a:spLocks/>
          </p:cNvSpPr>
          <p:nvPr/>
        </p:nvSpPr>
        <p:spPr>
          <a:xfrm>
            <a:off x="714375" y="221440"/>
            <a:ext cx="7715250" cy="721278"/>
          </a:xfrm>
          <a:prstGeom prst="rect">
            <a:avLst/>
          </a:prstGeom>
        </p:spPr>
        <p:txBody>
          <a:bodyPr>
            <a:normAutofit/>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sz="3200" dirty="0">
                <a:cs typeface="Avenir Book"/>
              </a:rPr>
              <a:t>PROJECT Haystack – Our Members</a:t>
            </a:r>
          </a:p>
        </p:txBody>
      </p:sp>
      <p:pic>
        <p:nvPicPr>
          <p:cNvPr id="9" name="Picture 8">
            <a:extLst>
              <a:ext uri="{FF2B5EF4-FFF2-40B4-BE49-F238E27FC236}">
                <a16:creationId xmlns:a16="http://schemas.microsoft.com/office/drawing/2014/main" id="{E8ABD6B5-344D-3A4B-96FA-8915BE56C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36" y="1297781"/>
            <a:ext cx="4857752" cy="2286000"/>
          </a:xfrm>
          <a:prstGeom prst="rect">
            <a:avLst/>
          </a:prstGeom>
        </p:spPr>
      </p:pic>
      <p:pic>
        <p:nvPicPr>
          <p:cNvPr id="10" name="Picture 9">
            <a:extLst>
              <a:ext uri="{FF2B5EF4-FFF2-40B4-BE49-F238E27FC236}">
                <a16:creationId xmlns:a16="http://schemas.microsoft.com/office/drawing/2014/main" id="{83E0B6DD-1944-184F-9E3B-B1E8A194A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014" y="2083583"/>
            <a:ext cx="3797385" cy="2333034"/>
          </a:xfrm>
          <a:prstGeom prst="rect">
            <a:avLst/>
          </a:prstGeom>
        </p:spPr>
      </p:pic>
      <p:sp>
        <p:nvSpPr>
          <p:cNvPr id="11" name="Date Placeholder 2">
            <a:extLst>
              <a:ext uri="{FF2B5EF4-FFF2-40B4-BE49-F238E27FC236}">
                <a16:creationId xmlns:a16="http://schemas.microsoft.com/office/drawing/2014/main" id="{B328763E-20D8-D741-BB21-FBF127387836}"/>
              </a:ext>
            </a:extLst>
          </p:cNvPr>
          <p:cNvSpPr txBox="1">
            <a:spLocks/>
          </p:cNvSpPr>
          <p:nvPr/>
        </p:nvSpPr>
        <p:spPr>
          <a:xfrm>
            <a:off x="327390" y="4924080"/>
            <a:ext cx="2133600" cy="274097"/>
          </a:xfrm>
          <a:prstGeom prst="rect">
            <a:avLst/>
          </a:prstGeom>
        </p:spPr>
        <p:txBody>
          <a:bodyPr vert="horz" lIns="91440" tIns="45720" rIns="91440" bIns="45720" rtlCol="0" anchor="ctr"/>
          <a:lstStyle>
            <a:defPPr>
              <a:defRPr lang="en-US"/>
            </a:defPPr>
            <a:lvl1pPr marL="0" algn="l" defTabSz="457200" rtl="0" eaLnBrk="1" latinLnBrk="0" hangingPunct="1">
              <a:defRPr sz="1200" b="0" kern="1200">
                <a:solidFill>
                  <a:schemeClr val="accent1"/>
                </a:solidFill>
                <a:latin typeface="+mn-lt"/>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May 2019</a:t>
            </a:r>
            <a:endParaRPr lang="en-US" dirty="0"/>
          </a:p>
        </p:txBody>
      </p:sp>
    </p:spTree>
    <p:extLst>
      <p:ext uri="{BB962C8B-B14F-4D97-AF65-F5344CB8AC3E}">
        <p14:creationId xmlns:p14="http://schemas.microsoft.com/office/powerpoint/2010/main" val="216992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62141-DB31-D044-A42F-64BAC9F29D66}"/>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78B72F05-79C4-5740-B129-B9DD0226F0F6}"/>
              </a:ext>
            </a:extLst>
          </p:cNvPr>
          <p:cNvSpPr>
            <a:spLocks noGrp="1"/>
          </p:cNvSpPr>
          <p:nvPr>
            <p:ph type="sldNum" sz="quarter" idx="11"/>
          </p:nvPr>
        </p:nvSpPr>
        <p:spPr/>
        <p:txBody>
          <a:bodyPr/>
          <a:lstStyle/>
          <a:p>
            <a:fld id="{AF396DAA-9B3B-2748-9C7F-0FEF1858152B}" type="slidenum">
              <a:rPr lang="en-US" smtClean="0"/>
              <a:pPr/>
              <a:t>17</a:t>
            </a:fld>
            <a:endParaRPr lang="en-US" dirty="0"/>
          </a:p>
        </p:txBody>
      </p:sp>
      <p:pic>
        <p:nvPicPr>
          <p:cNvPr id="4" name="Picture 3">
            <a:extLst>
              <a:ext uri="{FF2B5EF4-FFF2-40B4-BE49-F238E27FC236}">
                <a16:creationId xmlns:a16="http://schemas.microsoft.com/office/drawing/2014/main" id="{E1F3F034-2628-8448-9B84-CD3617DA5543}"/>
              </a:ext>
            </a:extLst>
          </p:cNvPr>
          <p:cNvPicPr>
            <a:picLocks noChangeAspect="1"/>
          </p:cNvPicPr>
          <p:nvPr/>
        </p:nvPicPr>
        <p:blipFill>
          <a:blip r:embed="rId2"/>
          <a:stretch>
            <a:fillRect/>
          </a:stretch>
        </p:blipFill>
        <p:spPr>
          <a:xfrm>
            <a:off x="5581794" y="2863944"/>
            <a:ext cx="1612287" cy="2047875"/>
          </a:xfrm>
          <a:prstGeom prst="rect">
            <a:avLst/>
          </a:prstGeom>
          <a:effectLst>
            <a:outerShdw blurRad="50800" dist="38100" dir="2700000" sx="103000" sy="103000" algn="tl" rotWithShape="0">
              <a:prstClr val="black">
                <a:alpha val="40000"/>
              </a:prstClr>
            </a:outerShdw>
          </a:effectLst>
        </p:spPr>
      </p:pic>
      <p:sp>
        <p:nvSpPr>
          <p:cNvPr id="5" name="Title 1">
            <a:extLst>
              <a:ext uri="{FF2B5EF4-FFF2-40B4-BE49-F238E27FC236}">
                <a16:creationId xmlns:a16="http://schemas.microsoft.com/office/drawing/2014/main" id="{8AC70414-AC02-D046-A819-E15DC5FD72E8}"/>
              </a:ext>
            </a:extLst>
          </p:cNvPr>
          <p:cNvSpPr txBox="1">
            <a:spLocks/>
          </p:cNvSpPr>
          <p:nvPr/>
        </p:nvSpPr>
        <p:spPr>
          <a:xfrm>
            <a:off x="285750" y="13139"/>
            <a:ext cx="7715250" cy="600361"/>
          </a:xfrm>
          <a:prstGeom prst="rect">
            <a:avLst/>
          </a:prstGeom>
        </p:spPr>
        <p:txBody>
          <a:bodyPr>
            <a:normAutofit/>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pPr algn="l"/>
            <a:r>
              <a:rPr lang="en-US" sz="3000" dirty="0">
                <a:cs typeface="Avenir Book"/>
              </a:rPr>
              <a:t>Haystack – Resources</a:t>
            </a:r>
          </a:p>
        </p:txBody>
      </p:sp>
      <p:sp>
        <p:nvSpPr>
          <p:cNvPr id="6" name="Content Placeholder 2">
            <a:extLst>
              <a:ext uri="{FF2B5EF4-FFF2-40B4-BE49-F238E27FC236}">
                <a16:creationId xmlns:a16="http://schemas.microsoft.com/office/drawing/2014/main" id="{5FE01D7F-2A71-E448-8D05-427EB99C1F6A}"/>
              </a:ext>
            </a:extLst>
          </p:cNvPr>
          <p:cNvSpPr txBox="1">
            <a:spLocks/>
          </p:cNvSpPr>
          <p:nvPr/>
        </p:nvSpPr>
        <p:spPr>
          <a:xfrm>
            <a:off x="285750" y="731520"/>
            <a:ext cx="5296044" cy="3975612"/>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dirty="0">
                <a:latin typeface="+mj-lt"/>
                <a:cs typeface="Avenir Book"/>
              </a:rPr>
              <a:t>Haystack Connections Magazine - </a:t>
            </a:r>
            <a:r>
              <a:rPr lang="en-US" sz="2900" dirty="0">
                <a:latin typeface="+mj-lt"/>
                <a:cs typeface="Avenir Book"/>
              </a:rPr>
              <a:t>Latest issue – Winter 2019: </a:t>
            </a:r>
            <a:br>
              <a:rPr lang="en-US" sz="2900" dirty="0">
                <a:latin typeface="+mj-lt"/>
                <a:cs typeface="Avenir Book"/>
              </a:rPr>
            </a:br>
            <a:r>
              <a:rPr lang="en-US" sz="2200" dirty="0">
                <a:latin typeface="+mj-lt"/>
                <a:cs typeface="Avenir Book"/>
                <a:hlinkClick r:id="rId3"/>
              </a:rPr>
              <a:t>https://marketing.project-haystack.org/images/connections-magazine/Project-Haystack-Connections-Magazine-Issue-5-Winter-2019.pdf</a:t>
            </a:r>
            <a:r>
              <a:rPr lang="en-US" sz="2200" dirty="0">
                <a:latin typeface="+mj-lt"/>
                <a:cs typeface="Avenir Book"/>
              </a:rPr>
              <a:t> </a:t>
            </a:r>
          </a:p>
          <a:p>
            <a:r>
              <a:rPr lang="en-US" dirty="0">
                <a:latin typeface="+mj-lt"/>
              </a:rPr>
              <a:t>Guide Specifications: </a:t>
            </a:r>
            <a:br>
              <a:rPr lang="en-US" dirty="0">
                <a:latin typeface="+mj-lt"/>
              </a:rPr>
            </a:br>
            <a:r>
              <a:rPr lang="en-US" sz="2200" dirty="0">
                <a:latin typeface="+mj-lt"/>
                <a:hlinkClick r:id="rId4"/>
              </a:rPr>
              <a:t>https://marketing.project-haystack.org/project-haystack-resources/guide-specifications</a:t>
            </a:r>
            <a:endParaRPr lang="en-US" dirty="0">
              <a:latin typeface="+mj-lt"/>
            </a:endParaRPr>
          </a:p>
          <a:p>
            <a:r>
              <a:rPr lang="en-US" dirty="0">
                <a:latin typeface="+mj-lt"/>
              </a:rPr>
              <a:t>CABA White Paper March 2016: </a:t>
            </a:r>
            <a:br>
              <a:rPr lang="en-US" dirty="0">
                <a:latin typeface="+mj-lt"/>
              </a:rPr>
            </a:br>
            <a:r>
              <a:rPr lang="en-US" sz="2200" dirty="0">
                <a:latin typeface="+mj-lt"/>
                <a:hlinkClick r:id="rId5"/>
              </a:rPr>
              <a:t>http://project-haystack.org/file/22/CABA-White-Paper-on-Project-Haystack.pdf</a:t>
            </a:r>
            <a:r>
              <a:rPr lang="en-US" sz="2200" dirty="0">
                <a:latin typeface="+mj-lt"/>
              </a:rPr>
              <a:t> </a:t>
            </a:r>
            <a:endParaRPr lang="en-US" dirty="0">
              <a:latin typeface="+mj-lt"/>
            </a:endParaRPr>
          </a:p>
          <a:p>
            <a:r>
              <a:rPr lang="en-US" dirty="0">
                <a:latin typeface="+mj-lt"/>
              </a:rPr>
              <a:t>Detailed Reference Implementation:</a:t>
            </a:r>
          </a:p>
          <a:p>
            <a:r>
              <a:rPr lang="en-US" sz="2200" dirty="0">
                <a:latin typeface="+mj-lt"/>
                <a:hlinkClick r:id="rId6"/>
              </a:rPr>
              <a:t>https://project-haystack.org/file/28/Reference-Implementation--Applying-Haystack-Tagging-for-a-Sample-Building.pdf</a:t>
            </a:r>
            <a:r>
              <a:rPr lang="en-US" sz="2200" dirty="0">
                <a:latin typeface="+mj-lt"/>
              </a:rPr>
              <a:t> </a:t>
            </a:r>
          </a:p>
          <a:p>
            <a:r>
              <a:rPr lang="en-US" dirty="0">
                <a:latin typeface="+mj-lt"/>
              </a:rPr>
              <a:t>Find Resources and Software downloads here: </a:t>
            </a:r>
            <a:br>
              <a:rPr lang="en-US" dirty="0">
                <a:latin typeface="+mj-lt"/>
              </a:rPr>
            </a:br>
            <a:r>
              <a:rPr lang="en-US" sz="2200" dirty="0">
                <a:latin typeface="+mj-lt"/>
                <a:hlinkClick r:id="rId7"/>
              </a:rPr>
              <a:t>https://marketing.project-haystack.org/</a:t>
            </a:r>
            <a:endParaRPr lang="en-US" sz="2200" dirty="0">
              <a:latin typeface="+mj-lt"/>
              <a:cs typeface="Avenir Book"/>
            </a:endParaRPr>
          </a:p>
          <a:p>
            <a:pPr>
              <a:buFont typeface="Arial"/>
              <a:buNone/>
            </a:pPr>
            <a:endParaRPr lang="en-US" sz="1800" dirty="0">
              <a:latin typeface="Avenir Book"/>
              <a:cs typeface="Avenir Book"/>
            </a:endParaRPr>
          </a:p>
          <a:p>
            <a:pPr>
              <a:buFont typeface="Wingdings" charset="2"/>
              <a:buChar char="§"/>
            </a:pPr>
            <a:endParaRPr lang="en-US" sz="1800" dirty="0">
              <a:latin typeface="Avenir Book"/>
              <a:cs typeface="Avenir Book"/>
            </a:endParaRPr>
          </a:p>
          <a:p>
            <a:pPr>
              <a:buFont typeface="Wingdings" charset="2"/>
              <a:buChar char="§"/>
            </a:pPr>
            <a:endParaRPr lang="en-US" dirty="0">
              <a:latin typeface="Avenir Book"/>
              <a:cs typeface="Avenir Book"/>
            </a:endParaRPr>
          </a:p>
        </p:txBody>
      </p:sp>
      <p:sp>
        <p:nvSpPr>
          <p:cNvPr id="7" name="Date Placeholder 4">
            <a:extLst>
              <a:ext uri="{FF2B5EF4-FFF2-40B4-BE49-F238E27FC236}">
                <a16:creationId xmlns:a16="http://schemas.microsoft.com/office/drawing/2014/main" id="{7D0A270E-0628-DD46-8CDE-1729125F3B35}"/>
              </a:ext>
            </a:extLst>
          </p:cNvPr>
          <p:cNvSpPr txBox="1">
            <a:spLocks/>
          </p:cNvSpPr>
          <p:nvPr/>
        </p:nvSpPr>
        <p:spPr>
          <a:xfrm>
            <a:off x="174990" y="4771680"/>
            <a:ext cx="2133600" cy="274097"/>
          </a:xfrm>
          <a:prstGeom prst="rect">
            <a:avLst/>
          </a:prstGeom>
        </p:spPr>
        <p:txBody>
          <a:bodyPr vert="horz" lIns="91440" tIns="45720" rIns="91440" bIns="45720" rtlCol="0" anchor="ctr"/>
          <a:lstStyle>
            <a:defPPr>
              <a:defRPr lang="en-US"/>
            </a:defPPr>
            <a:lvl1pPr marL="0" algn="l" defTabSz="457200" rtl="0" eaLnBrk="1" latinLnBrk="0" hangingPunct="1">
              <a:defRPr sz="1200" b="0" kern="1200">
                <a:solidFill>
                  <a:schemeClr val="accent1"/>
                </a:solidFill>
                <a:latin typeface="+mn-lt"/>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May 2019</a:t>
            </a:r>
            <a:endParaRPr lang="en-US" dirty="0"/>
          </a:p>
        </p:txBody>
      </p:sp>
      <p:pic>
        <p:nvPicPr>
          <p:cNvPr id="8" name="Picture 7">
            <a:extLst>
              <a:ext uri="{FF2B5EF4-FFF2-40B4-BE49-F238E27FC236}">
                <a16:creationId xmlns:a16="http://schemas.microsoft.com/office/drawing/2014/main" id="{518536FF-6EF4-3542-A5AC-805EE2381535}"/>
              </a:ext>
            </a:extLst>
          </p:cNvPr>
          <p:cNvPicPr>
            <a:picLocks noChangeAspect="1"/>
          </p:cNvPicPr>
          <p:nvPr/>
        </p:nvPicPr>
        <p:blipFill>
          <a:blip r:embed="rId8"/>
          <a:stretch>
            <a:fillRect/>
          </a:stretch>
        </p:blipFill>
        <p:spPr>
          <a:xfrm>
            <a:off x="6398695" y="172835"/>
            <a:ext cx="2470313" cy="3194938"/>
          </a:xfrm>
          <a:prstGeom prst="rect">
            <a:avLst/>
          </a:prstGeom>
          <a:effectLst>
            <a:outerShdw blurRad="50800" dist="38100" dir="2700000" sx="103000" sy="103000" algn="tl" rotWithShape="0">
              <a:schemeClr val="tx1">
                <a:lumMod val="50000"/>
                <a:alpha val="40000"/>
              </a:schemeClr>
            </a:outerShdw>
          </a:effectLst>
        </p:spPr>
      </p:pic>
      <p:pic>
        <p:nvPicPr>
          <p:cNvPr id="9" name="Picture 8">
            <a:extLst>
              <a:ext uri="{FF2B5EF4-FFF2-40B4-BE49-F238E27FC236}">
                <a16:creationId xmlns:a16="http://schemas.microsoft.com/office/drawing/2014/main" id="{C4169EF0-7592-5F42-B514-0A5F11CE22B6}"/>
              </a:ext>
            </a:extLst>
          </p:cNvPr>
          <p:cNvPicPr>
            <a:picLocks noChangeAspect="1"/>
          </p:cNvPicPr>
          <p:nvPr/>
        </p:nvPicPr>
        <p:blipFill>
          <a:blip r:embed="rId9"/>
          <a:stretch>
            <a:fillRect/>
          </a:stretch>
        </p:blipFill>
        <p:spPr>
          <a:xfrm>
            <a:off x="7453875" y="3080903"/>
            <a:ext cx="1534545" cy="1984678"/>
          </a:xfrm>
          <a:prstGeom prst="rect">
            <a:avLst/>
          </a:prstGeom>
          <a:effectLst>
            <a:outerShdw blurRad="50800" dist="38100" dir="2700000" sx="103000" sy="103000" algn="tl" rotWithShape="0">
              <a:schemeClr val="tx1">
                <a:lumMod val="75000"/>
                <a:lumOff val="25000"/>
                <a:alpha val="40000"/>
              </a:schemeClr>
            </a:outerShdw>
          </a:effectLst>
        </p:spPr>
      </p:pic>
    </p:spTree>
    <p:extLst>
      <p:ext uri="{BB962C8B-B14F-4D97-AF65-F5344CB8AC3E}">
        <p14:creationId xmlns:p14="http://schemas.microsoft.com/office/powerpoint/2010/main" val="155409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E00C1-836F-E641-99B4-81EE85BD36D7}"/>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440F242B-596A-764F-A190-AFFA40C6EC45}"/>
              </a:ext>
            </a:extLst>
          </p:cNvPr>
          <p:cNvSpPr>
            <a:spLocks noGrp="1"/>
          </p:cNvSpPr>
          <p:nvPr>
            <p:ph type="sldNum" sz="quarter" idx="11"/>
          </p:nvPr>
        </p:nvSpPr>
        <p:spPr/>
        <p:txBody>
          <a:bodyPr/>
          <a:lstStyle/>
          <a:p>
            <a:fld id="{AF396DAA-9B3B-2748-9C7F-0FEF1858152B}" type="slidenum">
              <a:rPr lang="en-US" smtClean="0"/>
              <a:pPr/>
              <a:t>18</a:t>
            </a:fld>
            <a:endParaRPr lang="en-US" dirty="0"/>
          </a:p>
        </p:txBody>
      </p:sp>
      <p:sp>
        <p:nvSpPr>
          <p:cNvPr id="4" name="Title 1">
            <a:extLst>
              <a:ext uri="{FF2B5EF4-FFF2-40B4-BE49-F238E27FC236}">
                <a16:creationId xmlns:a16="http://schemas.microsoft.com/office/drawing/2014/main" id="{A51551B5-99BB-EB43-B9EA-670D10396511}"/>
              </a:ext>
            </a:extLst>
          </p:cNvPr>
          <p:cNvSpPr txBox="1">
            <a:spLocks/>
          </p:cNvSpPr>
          <p:nvPr/>
        </p:nvSpPr>
        <p:spPr>
          <a:xfrm>
            <a:off x="327390" y="255082"/>
            <a:ext cx="8794020" cy="536781"/>
          </a:xfrm>
          <a:prstGeom prst="rect">
            <a:avLst/>
          </a:prstGeom>
        </p:spPr>
        <p:txBody>
          <a:bodyP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a:t>Haystack –Key Takeaways</a:t>
            </a:r>
            <a:endParaRPr lang="en-US" dirty="0"/>
          </a:p>
        </p:txBody>
      </p:sp>
      <p:sp>
        <p:nvSpPr>
          <p:cNvPr id="5" name="Content Placeholder 2">
            <a:extLst>
              <a:ext uri="{FF2B5EF4-FFF2-40B4-BE49-F238E27FC236}">
                <a16:creationId xmlns:a16="http://schemas.microsoft.com/office/drawing/2014/main" id="{93CB0C07-CDA0-3043-941A-9AA81995EDD7}"/>
              </a:ext>
            </a:extLst>
          </p:cNvPr>
          <p:cNvSpPr txBox="1">
            <a:spLocks/>
          </p:cNvSpPr>
          <p:nvPr/>
        </p:nvSpPr>
        <p:spPr>
          <a:xfrm>
            <a:off x="834501" y="963512"/>
            <a:ext cx="7715250" cy="3749704"/>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Deployed, working, proven in THOUSANDS of applications</a:t>
            </a:r>
          </a:p>
          <a:p>
            <a:r>
              <a:rPr lang="en-US" sz="1800" dirty="0"/>
              <a:t>Open source, community-driven, ZERO cost to access documentation and use</a:t>
            </a:r>
          </a:p>
          <a:p>
            <a:r>
              <a:rPr lang="en-US" sz="1800" dirty="0"/>
              <a:t>Extensible beyond community agreed equipment models – you can use Haystack methodology with your own tags/descriptors outside of standard group work on models</a:t>
            </a:r>
          </a:p>
          <a:p>
            <a:r>
              <a:rPr lang="en-US" sz="1800" dirty="0"/>
              <a:t>Lightweight – can be implemented in the smallest devices, network level controllers, standard databases – all the way to text files, &amp; Excel worksheets</a:t>
            </a:r>
          </a:p>
          <a:p>
            <a:r>
              <a:rPr lang="en-US" sz="1800" dirty="0"/>
              <a:t>Human readable and machine readable</a:t>
            </a:r>
          </a:p>
          <a:p>
            <a:r>
              <a:rPr lang="en-US" sz="1800" dirty="0"/>
              <a:t>Accessible/understandable by real users – technicians and engineers that do systems integration</a:t>
            </a:r>
          </a:p>
          <a:p>
            <a:r>
              <a:rPr lang="en-US" sz="1800" dirty="0"/>
              <a:t>The standard, libraries and tools continue to advance through the efforts of a worldwide open source community</a:t>
            </a:r>
          </a:p>
        </p:txBody>
      </p:sp>
      <p:sp>
        <p:nvSpPr>
          <p:cNvPr id="6" name="Date Placeholder 3">
            <a:extLst>
              <a:ext uri="{FF2B5EF4-FFF2-40B4-BE49-F238E27FC236}">
                <a16:creationId xmlns:a16="http://schemas.microsoft.com/office/drawing/2014/main" id="{97597362-B5A8-7F4E-9297-843E36761E98}"/>
              </a:ext>
            </a:extLst>
          </p:cNvPr>
          <p:cNvSpPr txBox="1">
            <a:spLocks/>
          </p:cNvSpPr>
          <p:nvPr/>
        </p:nvSpPr>
        <p:spPr>
          <a:xfrm>
            <a:off x="327390" y="4924080"/>
            <a:ext cx="2133600" cy="274097"/>
          </a:xfrm>
          <a:prstGeom prst="rect">
            <a:avLst/>
          </a:prstGeom>
        </p:spPr>
        <p:txBody>
          <a:bodyPr vert="horz" lIns="91440" tIns="45720" rIns="91440" bIns="45720" rtlCol="0" anchor="ctr"/>
          <a:lstStyle>
            <a:defPPr>
              <a:defRPr lang="en-US"/>
            </a:defPPr>
            <a:lvl1pPr marL="0" algn="l" defTabSz="457200" rtl="0" eaLnBrk="1" latinLnBrk="0" hangingPunct="1">
              <a:defRPr sz="1200" b="0" kern="1200">
                <a:solidFill>
                  <a:schemeClr val="accent1"/>
                </a:solidFill>
                <a:latin typeface="+mn-lt"/>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May 2019</a:t>
            </a:r>
            <a:endParaRPr lang="en-US" dirty="0"/>
          </a:p>
        </p:txBody>
      </p:sp>
    </p:spTree>
    <p:extLst>
      <p:ext uri="{BB962C8B-B14F-4D97-AF65-F5344CB8AC3E}">
        <p14:creationId xmlns:p14="http://schemas.microsoft.com/office/powerpoint/2010/main" val="337277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4" y="2381"/>
            <a:ext cx="7715250" cy="1092200"/>
          </a:xfrm>
        </p:spPr>
        <p:txBody>
          <a:bodyPr>
            <a:normAutofit/>
          </a:bodyPr>
          <a:lstStyle/>
          <a:p>
            <a:pPr algn="ctr"/>
            <a:r>
              <a:rPr lang="en-US" dirty="0"/>
              <a:t>Thank You for Joining Us!</a:t>
            </a:r>
          </a:p>
        </p:txBody>
      </p:sp>
      <p:sp>
        <p:nvSpPr>
          <p:cNvPr id="3" name="Content Placeholder 2"/>
          <p:cNvSpPr>
            <a:spLocks noGrp="1"/>
          </p:cNvSpPr>
          <p:nvPr>
            <p:ph idx="1"/>
          </p:nvPr>
        </p:nvSpPr>
        <p:spPr>
          <a:xfrm>
            <a:off x="714374" y="1145382"/>
            <a:ext cx="7715250" cy="2686664"/>
          </a:xfrm>
        </p:spPr>
        <p:txBody>
          <a:bodyPr>
            <a:normAutofit fontScale="85000" lnSpcReduction="10000"/>
          </a:bodyPr>
          <a:lstStyle/>
          <a:p>
            <a:pPr marL="0" indent="0" algn="ctr">
              <a:buNone/>
            </a:pPr>
            <a:endParaRPr lang="en-US" dirty="0"/>
          </a:p>
          <a:p>
            <a:pPr marL="0" indent="0" algn="ctr">
              <a:buNone/>
            </a:pPr>
            <a:r>
              <a:rPr lang="en-US" sz="3188" b="1" dirty="0">
                <a:latin typeface="+mj-lt"/>
                <a:ea typeface="Avenir Book" charset="0"/>
                <a:cs typeface="Avenir Book" charset="0"/>
              </a:rPr>
              <a:t>John Petze</a:t>
            </a:r>
          </a:p>
          <a:p>
            <a:pPr marL="0" indent="0" algn="ctr">
              <a:buNone/>
            </a:pPr>
            <a:r>
              <a:rPr lang="en-US" sz="3188" dirty="0">
                <a:latin typeface="+mj-lt"/>
                <a:ea typeface="Avenir Book" charset="0"/>
                <a:cs typeface="Avenir Book" charset="0"/>
              </a:rPr>
              <a:t>Executive Director, Project Haystack Organization</a:t>
            </a:r>
          </a:p>
          <a:p>
            <a:pPr marL="0" indent="0" algn="ctr">
              <a:buNone/>
            </a:pPr>
            <a:r>
              <a:rPr lang="en-US" sz="3188" dirty="0">
                <a:latin typeface="+mj-lt"/>
                <a:ea typeface="Avenir Book" charset="0"/>
                <a:cs typeface="Avenir Book" charset="0"/>
                <a:hlinkClick r:id="rId2"/>
              </a:rPr>
              <a:t>www.project-haystack.org</a:t>
            </a:r>
            <a:endParaRPr lang="en-US" sz="3188" dirty="0">
              <a:latin typeface="+mj-lt"/>
              <a:ea typeface="Avenir Book" charset="0"/>
              <a:cs typeface="Avenir Book" charset="0"/>
            </a:endParaRPr>
          </a:p>
          <a:p>
            <a:pPr marL="0" indent="0" algn="ctr">
              <a:buNone/>
            </a:pPr>
            <a:r>
              <a:rPr lang="en-US" sz="3188" dirty="0">
                <a:latin typeface="+mj-lt"/>
                <a:ea typeface="Avenir Book" charset="0"/>
                <a:cs typeface="Avenir Book" charset="0"/>
                <a:hlinkClick r:id="rId3"/>
              </a:rPr>
              <a:t>johnp@haystackconnect.org</a:t>
            </a:r>
            <a:br>
              <a:rPr lang="en-US" sz="3188" dirty="0">
                <a:latin typeface="+mj-lt"/>
                <a:ea typeface="Avenir Book" charset="0"/>
                <a:cs typeface="Avenir Book" charset="0"/>
              </a:rPr>
            </a:br>
            <a:endParaRPr lang="en-US" sz="3188" dirty="0">
              <a:latin typeface="+mj-lt"/>
              <a:ea typeface="Avenir Book" charset="0"/>
              <a:cs typeface="Avenir Book" charset="0"/>
            </a:endParaRPr>
          </a:p>
          <a:p>
            <a:pPr marL="0" indent="0" algn="ctr">
              <a:buNone/>
            </a:pPr>
            <a:endParaRPr lang="en-US" sz="2375" dirty="0"/>
          </a:p>
        </p:txBody>
      </p:sp>
      <p:sp>
        <p:nvSpPr>
          <p:cNvPr id="4" name="Date Placeholder 3"/>
          <p:cNvSpPr>
            <a:spLocks noGrp="1"/>
          </p:cNvSpPr>
          <p:nvPr>
            <p:ph type="dt" sz="half" idx="10"/>
          </p:nvPr>
        </p:nvSpPr>
        <p:spPr/>
        <p:txBody>
          <a:bodyPr/>
          <a:lstStyle/>
          <a:p>
            <a:r>
              <a:rPr lang="en-US" dirty="0"/>
              <a:t>May 2019</a:t>
            </a:r>
          </a:p>
        </p:txBody>
      </p:sp>
    </p:spTree>
    <p:extLst>
      <p:ext uri="{BB962C8B-B14F-4D97-AF65-F5344CB8AC3E}">
        <p14:creationId xmlns:p14="http://schemas.microsoft.com/office/powerpoint/2010/main" val="354455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May 13-15, 2019</a:t>
            </a:r>
            <a:endParaRPr lang="en-US" dirty="0"/>
          </a:p>
        </p:txBody>
      </p:sp>
      <p:sp>
        <p:nvSpPr>
          <p:cNvPr id="3" name="Slide Number Placeholder 2"/>
          <p:cNvSpPr>
            <a:spLocks noGrp="1"/>
          </p:cNvSpPr>
          <p:nvPr>
            <p:ph type="sldNum" sz="quarter" idx="11"/>
          </p:nvPr>
        </p:nvSpPr>
        <p:spPr/>
        <p:txBody>
          <a:bodyPr/>
          <a:lstStyle/>
          <a:p>
            <a:fld id="{AF396DAA-9B3B-2748-9C7F-0FEF1858152B}" type="slidenum">
              <a:rPr lang="en-US" smtClean="0"/>
              <a:pPr/>
              <a:t>2</a:t>
            </a:fld>
            <a:endParaRPr lang="en-US" dirty="0"/>
          </a:p>
        </p:txBody>
      </p:sp>
      <p:sp>
        <p:nvSpPr>
          <p:cNvPr id="4" name="Rectangle 8">
            <a:extLst>
              <a:ext uri="{FF2B5EF4-FFF2-40B4-BE49-F238E27FC236}">
                <a16:creationId xmlns:a16="http://schemas.microsoft.com/office/drawing/2014/main" id="{8B1E7AE9-E337-E444-A0C2-70A25CEB1B29}"/>
              </a:ext>
            </a:extLst>
          </p:cNvPr>
          <p:cNvSpPr txBox="1">
            <a:spLocks noChangeAspect="1"/>
          </p:cNvSpPr>
          <p:nvPr/>
        </p:nvSpPr>
        <p:spPr>
          <a:xfrm>
            <a:off x="772715" y="2574131"/>
            <a:ext cx="7598569" cy="1092200"/>
          </a:xfrm>
          <a:prstGeom prst="rect">
            <a:avLst/>
          </a:prstGeom>
        </p:spPr>
        <p:txBody>
          <a:bodyPr>
            <a:normAutofit fontScale="975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altLang="en-US" sz="3375" dirty="0"/>
              <a:t>Our Goal – Making Data from Diverse Systems Easy to Work with</a:t>
            </a:r>
          </a:p>
        </p:txBody>
      </p:sp>
      <p:pic>
        <p:nvPicPr>
          <p:cNvPr id="6" name="Picture 5">
            <a:extLst>
              <a:ext uri="{FF2B5EF4-FFF2-40B4-BE49-F238E27FC236}">
                <a16:creationId xmlns:a16="http://schemas.microsoft.com/office/drawing/2014/main" id="{C098F49E-C439-1345-AB76-F609153E7328}"/>
              </a:ext>
            </a:extLst>
          </p:cNvPr>
          <p:cNvPicPr>
            <a:picLocks noChangeAspect="1"/>
          </p:cNvPicPr>
          <p:nvPr/>
        </p:nvPicPr>
        <p:blipFill>
          <a:blip r:embed="rId2"/>
          <a:stretch>
            <a:fillRect/>
          </a:stretch>
        </p:blipFill>
        <p:spPr>
          <a:xfrm>
            <a:off x="495299" y="421257"/>
            <a:ext cx="8153400" cy="1600200"/>
          </a:xfrm>
          <a:prstGeom prst="rect">
            <a:avLst/>
          </a:prstGeom>
        </p:spPr>
      </p:pic>
    </p:spTree>
    <p:extLst>
      <p:ext uri="{BB962C8B-B14F-4D97-AF65-F5344CB8AC3E}">
        <p14:creationId xmlns:p14="http://schemas.microsoft.com/office/powerpoint/2010/main" val="5239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DE5A5-F960-4749-816D-A5CD6C71B509}"/>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6421F15D-7C72-8949-9F33-531158C7D1FE}"/>
              </a:ext>
            </a:extLst>
          </p:cNvPr>
          <p:cNvSpPr>
            <a:spLocks noGrp="1"/>
          </p:cNvSpPr>
          <p:nvPr>
            <p:ph type="sldNum" sz="quarter" idx="11"/>
          </p:nvPr>
        </p:nvSpPr>
        <p:spPr/>
        <p:txBody>
          <a:bodyPr/>
          <a:lstStyle/>
          <a:p>
            <a:fld id="{AF396DAA-9B3B-2748-9C7F-0FEF1858152B}" type="slidenum">
              <a:rPr lang="en-US" smtClean="0"/>
              <a:pPr/>
              <a:t>3</a:t>
            </a:fld>
            <a:endParaRPr lang="en-US" dirty="0"/>
          </a:p>
        </p:txBody>
      </p:sp>
      <p:sp>
        <p:nvSpPr>
          <p:cNvPr id="4" name="Title 1">
            <a:extLst>
              <a:ext uri="{FF2B5EF4-FFF2-40B4-BE49-F238E27FC236}">
                <a16:creationId xmlns:a16="http://schemas.microsoft.com/office/drawing/2014/main" id="{72DBF7A8-24D2-0642-AA5D-3798B30CFEB3}"/>
              </a:ext>
            </a:extLst>
          </p:cNvPr>
          <p:cNvSpPr txBox="1">
            <a:spLocks/>
          </p:cNvSpPr>
          <p:nvPr/>
        </p:nvSpPr>
        <p:spPr>
          <a:xfrm>
            <a:off x="174990" y="199501"/>
            <a:ext cx="8794020" cy="536781"/>
          </a:xfrm>
          <a:prstGeom prst="rect">
            <a:avLst/>
          </a:prstGeom>
        </p:spPr>
        <p:txBody>
          <a:bodyP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The Challenge</a:t>
            </a:r>
          </a:p>
        </p:txBody>
      </p:sp>
      <p:sp>
        <p:nvSpPr>
          <p:cNvPr id="5" name="Content Placeholder 2">
            <a:extLst>
              <a:ext uri="{FF2B5EF4-FFF2-40B4-BE49-F238E27FC236}">
                <a16:creationId xmlns:a16="http://schemas.microsoft.com/office/drawing/2014/main" id="{8592E8BE-C39E-7149-B8B0-AED1B4136720}"/>
              </a:ext>
            </a:extLst>
          </p:cNvPr>
          <p:cNvSpPr txBox="1">
            <a:spLocks/>
          </p:cNvSpPr>
          <p:nvPr/>
        </p:nvSpPr>
        <p:spPr>
          <a:xfrm>
            <a:off x="714375" y="1097756"/>
            <a:ext cx="7715250" cy="322580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50" dirty="0"/>
              <a:t>Most data produced by devices and equipment has poor descriptive information to define what the data means</a:t>
            </a:r>
          </a:p>
          <a:p>
            <a:r>
              <a:rPr lang="en-US" sz="2250" dirty="0"/>
              <a:t>There has not been a standardized approach to adding semantic data (meta-data) to device data</a:t>
            </a:r>
          </a:p>
          <a:p>
            <a:r>
              <a:rPr lang="en-US" sz="2250" dirty="0"/>
              <a:t>Names can’t do the job</a:t>
            </a:r>
          </a:p>
          <a:p>
            <a:r>
              <a:rPr lang="en-US" sz="2250" dirty="0"/>
              <a:t>Manual, labor intensive processes are required to add semantic definitions to data before analysis, presentation and other value creation can begin</a:t>
            </a:r>
          </a:p>
          <a:p>
            <a:r>
              <a:rPr lang="en-US" sz="2250" dirty="0"/>
              <a:t>This forms a barrier to the effective and efficient use of device data – </a:t>
            </a:r>
            <a:r>
              <a:rPr lang="en-US" sz="2250" b="1" i="1" dirty="0"/>
              <a:t>adds cost and slows the use of data</a:t>
            </a:r>
          </a:p>
        </p:txBody>
      </p:sp>
    </p:spTree>
    <p:extLst>
      <p:ext uri="{BB962C8B-B14F-4D97-AF65-F5344CB8AC3E}">
        <p14:creationId xmlns:p14="http://schemas.microsoft.com/office/powerpoint/2010/main" val="324758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F0B54-6D8F-4144-B5DA-D8835E3BC0BC}"/>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B793DBD5-F01F-9F49-BF42-0EF656E8A3D6}"/>
              </a:ext>
            </a:extLst>
          </p:cNvPr>
          <p:cNvSpPr>
            <a:spLocks noGrp="1"/>
          </p:cNvSpPr>
          <p:nvPr>
            <p:ph type="sldNum" sz="quarter" idx="11"/>
          </p:nvPr>
        </p:nvSpPr>
        <p:spPr/>
        <p:txBody>
          <a:bodyPr/>
          <a:lstStyle/>
          <a:p>
            <a:fld id="{AF396DAA-9B3B-2748-9C7F-0FEF1858152B}" type="slidenum">
              <a:rPr lang="en-US" smtClean="0"/>
              <a:pPr/>
              <a:t>4</a:t>
            </a:fld>
            <a:endParaRPr lang="en-US" dirty="0"/>
          </a:p>
        </p:txBody>
      </p:sp>
      <p:sp>
        <p:nvSpPr>
          <p:cNvPr id="4" name="Title 1">
            <a:extLst>
              <a:ext uri="{FF2B5EF4-FFF2-40B4-BE49-F238E27FC236}">
                <a16:creationId xmlns:a16="http://schemas.microsoft.com/office/drawing/2014/main" id="{8BBE938F-074F-2342-8A36-AA67D9B091DB}"/>
              </a:ext>
            </a:extLst>
          </p:cNvPr>
          <p:cNvSpPr txBox="1">
            <a:spLocks/>
          </p:cNvSpPr>
          <p:nvPr/>
        </p:nvSpPr>
        <p:spPr>
          <a:xfrm>
            <a:off x="447114" y="120719"/>
            <a:ext cx="8334376" cy="836715"/>
          </a:xfrm>
          <a:prstGeom prst="rect">
            <a:avLst/>
          </a:prstGeom>
        </p:spPr>
        <p:txBody>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Project Haystack Is…</a:t>
            </a:r>
          </a:p>
        </p:txBody>
      </p:sp>
      <p:sp>
        <p:nvSpPr>
          <p:cNvPr id="5" name="Content Placeholder 2">
            <a:extLst>
              <a:ext uri="{FF2B5EF4-FFF2-40B4-BE49-F238E27FC236}">
                <a16:creationId xmlns:a16="http://schemas.microsoft.com/office/drawing/2014/main" id="{3BA6C73E-1647-A349-A868-90AF0F7D3CF2}"/>
              </a:ext>
            </a:extLst>
          </p:cNvPr>
          <p:cNvSpPr txBox="1">
            <a:spLocks/>
          </p:cNvSpPr>
          <p:nvPr/>
        </p:nvSpPr>
        <p:spPr>
          <a:xfrm>
            <a:off x="714375" y="1288256"/>
            <a:ext cx="7715250" cy="273685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b="1"/>
              <a:t>A community </a:t>
            </a:r>
            <a:r>
              <a:rPr lang="en-US" sz="2500"/>
              <a:t>of people working to address the need for a standard “semantic modeling” method for device data</a:t>
            </a:r>
          </a:p>
          <a:p>
            <a:r>
              <a:rPr lang="en-US" sz="2500"/>
              <a:t>Open source – no cost to use</a:t>
            </a:r>
          </a:p>
          <a:p>
            <a:r>
              <a:rPr lang="en-US" sz="2500"/>
              <a:t>Worldwide community</a:t>
            </a:r>
          </a:p>
          <a:p>
            <a:r>
              <a:rPr lang="en-US" sz="2500"/>
              <a:t>Proven and deployed in thousands of facilities</a:t>
            </a:r>
            <a:endParaRPr lang="en-US" dirty="0"/>
          </a:p>
        </p:txBody>
      </p:sp>
    </p:spTree>
    <p:extLst>
      <p:ext uri="{BB962C8B-B14F-4D97-AF65-F5344CB8AC3E}">
        <p14:creationId xmlns:p14="http://schemas.microsoft.com/office/powerpoint/2010/main" val="304139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55CF9-6E3D-5449-A028-FDA5BA3ED1A8}"/>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B1F271A8-8D2F-0B45-BF17-65EDB0ABACFF}"/>
              </a:ext>
            </a:extLst>
          </p:cNvPr>
          <p:cNvSpPr>
            <a:spLocks noGrp="1"/>
          </p:cNvSpPr>
          <p:nvPr>
            <p:ph type="sldNum" sz="quarter" idx="11"/>
          </p:nvPr>
        </p:nvSpPr>
        <p:spPr/>
        <p:txBody>
          <a:bodyPr/>
          <a:lstStyle/>
          <a:p>
            <a:fld id="{AF396DAA-9B3B-2748-9C7F-0FEF1858152B}" type="slidenum">
              <a:rPr lang="en-US" smtClean="0"/>
              <a:pPr/>
              <a:t>5</a:t>
            </a:fld>
            <a:endParaRPr lang="en-US" dirty="0"/>
          </a:p>
        </p:txBody>
      </p:sp>
      <p:sp>
        <p:nvSpPr>
          <p:cNvPr id="4" name="Title 1">
            <a:extLst>
              <a:ext uri="{FF2B5EF4-FFF2-40B4-BE49-F238E27FC236}">
                <a16:creationId xmlns:a16="http://schemas.microsoft.com/office/drawing/2014/main" id="{847C5460-ABAC-724A-86BF-4791B331DE27}"/>
              </a:ext>
            </a:extLst>
          </p:cNvPr>
          <p:cNvSpPr txBox="1">
            <a:spLocks/>
          </p:cNvSpPr>
          <p:nvPr/>
        </p:nvSpPr>
        <p:spPr>
          <a:xfrm>
            <a:off x="174990" y="242533"/>
            <a:ext cx="8794020" cy="536781"/>
          </a:xfrm>
          <a:prstGeom prst="rect">
            <a:avLst/>
          </a:prstGeom>
        </p:spPr>
        <p:txBody>
          <a:bodyP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Project Haystack Provides…</a:t>
            </a:r>
          </a:p>
        </p:txBody>
      </p:sp>
      <p:sp>
        <p:nvSpPr>
          <p:cNvPr id="5" name="Content Placeholder 2">
            <a:extLst>
              <a:ext uri="{FF2B5EF4-FFF2-40B4-BE49-F238E27FC236}">
                <a16:creationId xmlns:a16="http://schemas.microsoft.com/office/drawing/2014/main" id="{792D7700-BAEE-FB4F-A006-7A7C266D7524}"/>
              </a:ext>
            </a:extLst>
          </p:cNvPr>
          <p:cNvSpPr txBox="1">
            <a:spLocks/>
          </p:cNvSpPr>
          <p:nvPr/>
        </p:nvSpPr>
        <p:spPr>
          <a:xfrm>
            <a:off x="714375" y="1240631"/>
            <a:ext cx="7715250" cy="2349500"/>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a:t>A standardized methodology for describing data that makes it easier and more cost effective to analyze, visualize, and derive value from our operational data</a:t>
            </a:r>
            <a:br>
              <a:rPr lang="en-US" sz="2500"/>
            </a:br>
            <a:endParaRPr lang="en-US" sz="2500"/>
          </a:p>
          <a:p>
            <a:r>
              <a:rPr lang="en-US" sz="2500"/>
              <a:t>Think of it as a “</a:t>
            </a:r>
            <a:r>
              <a:rPr lang="en-US" sz="2500" b="1"/>
              <a:t>MARKUP LANGUAGE</a:t>
            </a:r>
            <a:r>
              <a:rPr lang="en-US" sz="2500"/>
              <a:t>” for data</a:t>
            </a:r>
            <a:endParaRPr lang="en-US" sz="2500" dirty="0"/>
          </a:p>
        </p:txBody>
      </p:sp>
    </p:spTree>
    <p:extLst>
      <p:ext uri="{BB962C8B-B14F-4D97-AF65-F5344CB8AC3E}">
        <p14:creationId xmlns:p14="http://schemas.microsoft.com/office/powerpoint/2010/main" val="278102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0403-FC31-D346-B32E-74A75CFECA15}"/>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409D10CC-A7F1-C84A-97C5-18A13C1A3C76}"/>
              </a:ext>
            </a:extLst>
          </p:cNvPr>
          <p:cNvSpPr>
            <a:spLocks noGrp="1"/>
          </p:cNvSpPr>
          <p:nvPr>
            <p:ph type="sldNum" sz="quarter" idx="11"/>
          </p:nvPr>
        </p:nvSpPr>
        <p:spPr/>
        <p:txBody>
          <a:bodyPr/>
          <a:lstStyle/>
          <a:p>
            <a:fld id="{AF396DAA-9B3B-2748-9C7F-0FEF1858152B}" type="slidenum">
              <a:rPr lang="en-US" smtClean="0"/>
              <a:pPr/>
              <a:t>6</a:t>
            </a:fld>
            <a:endParaRPr lang="en-US" dirty="0"/>
          </a:p>
        </p:txBody>
      </p:sp>
      <p:sp>
        <p:nvSpPr>
          <p:cNvPr id="4" name="Title 1">
            <a:extLst>
              <a:ext uri="{FF2B5EF4-FFF2-40B4-BE49-F238E27FC236}">
                <a16:creationId xmlns:a16="http://schemas.microsoft.com/office/drawing/2014/main" id="{5A73E1AF-5DED-B04A-806B-0720789A6EAA}"/>
              </a:ext>
            </a:extLst>
          </p:cNvPr>
          <p:cNvSpPr txBox="1">
            <a:spLocks/>
          </p:cNvSpPr>
          <p:nvPr/>
        </p:nvSpPr>
        <p:spPr>
          <a:xfrm>
            <a:off x="174990" y="102682"/>
            <a:ext cx="8794020" cy="536781"/>
          </a:xfrm>
          <a:prstGeom prst="rect">
            <a:avLst/>
          </a:prstGeom>
        </p:spPr>
        <p:txBody>
          <a:bodyP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a:t>The Challenge – A Use Case</a:t>
            </a:r>
            <a:endParaRPr lang="en-US" dirty="0"/>
          </a:p>
        </p:txBody>
      </p:sp>
      <p:sp>
        <p:nvSpPr>
          <p:cNvPr id="5" name="Content Placeholder 2">
            <a:extLst>
              <a:ext uri="{FF2B5EF4-FFF2-40B4-BE49-F238E27FC236}">
                <a16:creationId xmlns:a16="http://schemas.microsoft.com/office/drawing/2014/main" id="{38CA0B9D-A47F-6A4A-B878-07A6B6AF4D50}"/>
              </a:ext>
            </a:extLst>
          </p:cNvPr>
          <p:cNvSpPr txBox="1">
            <a:spLocks/>
          </p:cNvSpPr>
          <p:nvPr/>
        </p:nvSpPr>
        <p:spPr>
          <a:xfrm>
            <a:off x="333375" y="906449"/>
            <a:ext cx="8286751" cy="3530379"/>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b="1" dirty="0"/>
              <a:t>Analyze this: zn3-wwfl4 = 76.2</a:t>
            </a:r>
          </a:p>
          <a:p>
            <a:pPr>
              <a:spcBef>
                <a:spcPts val="600"/>
              </a:spcBef>
              <a:spcAft>
                <a:spcPts val="600"/>
              </a:spcAft>
            </a:pPr>
            <a:r>
              <a:rPr lang="en-US" dirty="0" err="1"/>
              <a:t>Hmmmm</a:t>
            </a:r>
            <a:r>
              <a:rPr lang="en-US" dirty="0"/>
              <a:t>… What does the number represent? </a:t>
            </a:r>
            <a:r>
              <a:rPr lang="en-US" dirty="0" err="1"/>
              <a:t>Deg</a:t>
            </a:r>
            <a:r>
              <a:rPr lang="en-US" dirty="0"/>
              <a:t> C, F, KW, kPa???</a:t>
            </a:r>
          </a:p>
          <a:p>
            <a:pPr>
              <a:spcBef>
                <a:spcPts val="600"/>
              </a:spcBef>
              <a:spcAft>
                <a:spcPts val="600"/>
              </a:spcAft>
            </a:pPr>
            <a:r>
              <a:rPr lang="en-US" dirty="0"/>
              <a:t>Need to know units. Lets say it is </a:t>
            </a:r>
            <a:r>
              <a:rPr lang="en-US" dirty="0" err="1"/>
              <a:t>Deg</a:t>
            </a:r>
            <a:r>
              <a:rPr lang="en-US" dirty="0"/>
              <a:t> F</a:t>
            </a:r>
          </a:p>
          <a:p>
            <a:pPr>
              <a:spcBef>
                <a:spcPts val="600"/>
              </a:spcBef>
              <a:spcAft>
                <a:spcPts val="600"/>
              </a:spcAft>
            </a:pPr>
            <a:r>
              <a:rPr lang="en-US" dirty="0" err="1"/>
              <a:t>Hmmmm</a:t>
            </a:r>
            <a:r>
              <a:rPr lang="en-US" dirty="0"/>
              <a:t>… Is 76.2 </a:t>
            </a:r>
            <a:r>
              <a:rPr lang="en-US" dirty="0" err="1"/>
              <a:t>Deg</a:t>
            </a:r>
            <a:r>
              <a:rPr lang="en-US" dirty="0"/>
              <a:t> F OK?</a:t>
            </a:r>
          </a:p>
          <a:p>
            <a:pPr>
              <a:spcBef>
                <a:spcPts val="600"/>
              </a:spcBef>
              <a:spcAft>
                <a:spcPts val="600"/>
              </a:spcAft>
            </a:pPr>
            <a:r>
              <a:rPr lang="en-US" dirty="0"/>
              <a:t>What is it? Zone temp, Return air temp, chilled water temp? Lets say it’s a Zone</a:t>
            </a:r>
          </a:p>
          <a:p>
            <a:pPr>
              <a:spcBef>
                <a:spcPts val="600"/>
              </a:spcBef>
              <a:spcAft>
                <a:spcPts val="600"/>
              </a:spcAft>
            </a:pPr>
            <a:r>
              <a:rPr lang="en-US" dirty="0"/>
              <a:t>What is the schedule for the space? Schedule #1 = 7:30 AM - 6:30 PM</a:t>
            </a:r>
          </a:p>
          <a:p>
            <a:pPr>
              <a:spcBef>
                <a:spcPts val="600"/>
              </a:spcBef>
              <a:spcAft>
                <a:spcPts val="600"/>
              </a:spcAft>
            </a:pPr>
            <a:r>
              <a:rPr lang="en-US" dirty="0"/>
              <a:t>What AHU is it served by? AHU-1</a:t>
            </a:r>
          </a:p>
          <a:p>
            <a:pPr>
              <a:spcBef>
                <a:spcPts val="600"/>
              </a:spcBef>
              <a:spcAft>
                <a:spcPts val="600"/>
              </a:spcAft>
            </a:pPr>
            <a:r>
              <a:rPr lang="en-US" dirty="0"/>
              <a:t>What VAV box serves it? VAV-27</a:t>
            </a:r>
          </a:p>
          <a:p>
            <a:pPr>
              <a:spcBef>
                <a:spcPts val="600"/>
              </a:spcBef>
              <a:spcAft>
                <a:spcPts val="600"/>
              </a:spcAft>
            </a:pPr>
            <a:r>
              <a:rPr lang="en-US" dirty="0"/>
              <a:t>How can I convey these answers in a standard way that other software can interpret?</a:t>
            </a:r>
          </a:p>
        </p:txBody>
      </p:sp>
    </p:spTree>
    <p:extLst>
      <p:ext uri="{BB962C8B-B14F-4D97-AF65-F5344CB8AC3E}">
        <p14:creationId xmlns:p14="http://schemas.microsoft.com/office/powerpoint/2010/main" val="258225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073E12-48E4-9547-BA31-D321E415C10C}"/>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DF5962DD-078B-5648-B273-E03F1557E138}"/>
              </a:ext>
            </a:extLst>
          </p:cNvPr>
          <p:cNvSpPr>
            <a:spLocks noGrp="1"/>
          </p:cNvSpPr>
          <p:nvPr>
            <p:ph type="sldNum" sz="quarter" idx="11"/>
          </p:nvPr>
        </p:nvSpPr>
        <p:spPr/>
        <p:txBody>
          <a:bodyPr/>
          <a:lstStyle/>
          <a:p>
            <a:fld id="{AF396DAA-9B3B-2748-9C7F-0FEF1858152B}" type="slidenum">
              <a:rPr lang="en-US" smtClean="0"/>
              <a:pPr/>
              <a:t>7</a:t>
            </a:fld>
            <a:endParaRPr lang="en-US" dirty="0"/>
          </a:p>
        </p:txBody>
      </p:sp>
      <p:sp>
        <p:nvSpPr>
          <p:cNvPr id="4" name="Title 1">
            <a:extLst>
              <a:ext uri="{FF2B5EF4-FFF2-40B4-BE49-F238E27FC236}">
                <a16:creationId xmlns:a16="http://schemas.microsoft.com/office/drawing/2014/main" id="{1D7FEB3B-82F9-3C48-84E9-30B7FC9DD04E}"/>
              </a:ext>
            </a:extLst>
          </p:cNvPr>
          <p:cNvSpPr txBox="1">
            <a:spLocks/>
          </p:cNvSpPr>
          <p:nvPr/>
        </p:nvSpPr>
        <p:spPr>
          <a:xfrm>
            <a:off x="174990" y="317837"/>
            <a:ext cx="8794020" cy="536781"/>
          </a:xfrm>
          <a:prstGeom prst="rect">
            <a:avLst/>
          </a:prstGeom>
        </p:spPr>
        <p:txBody>
          <a:bodyP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A Use Case</a:t>
            </a:r>
          </a:p>
        </p:txBody>
      </p:sp>
      <p:pic>
        <p:nvPicPr>
          <p:cNvPr id="5" name="Picture 4">
            <a:extLst>
              <a:ext uri="{FF2B5EF4-FFF2-40B4-BE49-F238E27FC236}">
                <a16:creationId xmlns:a16="http://schemas.microsoft.com/office/drawing/2014/main" id="{CA686DDE-9E3A-F24C-96E8-B62BA6BAE810}"/>
              </a:ext>
            </a:extLst>
          </p:cNvPr>
          <p:cNvPicPr>
            <a:picLocks noChangeAspect="1"/>
          </p:cNvPicPr>
          <p:nvPr/>
        </p:nvPicPr>
        <p:blipFill>
          <a:blip r:embed="rId2"/>
          <a:stretch>
            <a:fillRect/>
          </a:stretch>
        </p:blipFill>
        <p:spPr>
          <a:xfrm>
            <a:off x="277731" y="1680624"/>
            <a:ext cx="8588537" cy="1535906"/>
          </a:xfrm>
          <a:prstGeom prst="rect">
            <a:avLst/>
          </a:prstGeom>
          <a:ln>
            <a:solidFill>
              <a:schemeClr val="bg1">
                <a:lumMod val="65000"/>
              </a:schemeClr>
            </a:solidFill>
          </a:ln>
          <a:effectLst>
            <a:outerShdw blurRad="50800" dist="38100" dir="2700000" sx="101000" sy="101000" algn="tl" rotWithShape="0">
              <a:schemeClr val="bg1">
                <a:lumMod val="65000"/>
                <a:alpha val="40000"/>
              </a:schemeClr>
            </a:outerShdw>
          </a:effectLst>
        </p:spPr>
      </p:pic>
    </p:spTree>
    <p:extLst>
      <p:ext uri="{BB962C8B-B14F-4D97-AF65-F5344CB8AC3E}">
        <p14:creationId xmlns:p14="http://schemas.microsoft.com/office/powerpoint/2010/main" val="2772880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6FDFF-D905-784B-B6EE-2C3CD6E13BBF}"/>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7BD948D5-78A0-CF48-9643-594BADAEC996}"/>
              </a:ext>
            </a:extLst>
          </p:cNvPr>
          <p:cNvSpPr>
            <a:spLocks noGrp="1"/>
          </p:cNvSpPr>
          <p:nvPr>
            <p:ph type="sldNum" sz="quarter" idx="11"/>
          </p:nvPr>
        </p:nvSpPr>
        <p:spPr/>
        <p:txBody>
          <a:bodyPr/>
          <a:lstStyle/>
          <a:p>
            <a:fld id="{AF396DAA-9B3B-2748-9C7F-0FEF1858152B}" type="slidenum">
              <a:rPr lang="en-US" smtClean="0"/>
              <a:pPr/>
              <a:t>8</a:t>
            </a:fld>
            <a:endParaRPr lang="en-US" dirty="0"/>
          </a:p>
        </p:txBody>
      </p:sp>
      <p:sp>
        <p:nvSpPr>
          <p:cNvPr id="4" name="Title 1">
            <a:extLst>
              <a:ext uri="{FF2B5EF4-FFF2-40B4-BE49-F238E27FC236}">
                <a16:creationId xmlns:a16="http://schemas.microsoft.com/office/drawing/2014/main" id="{5B43B6F4-7200-154E-B286-F11C19788874}"/>
              </a:ext>
            </a:extLst>
          </p:cNvPr>
          <p:cNvSpPr txBox="1">
            <a:spLocks/>
          </p:cNvSpPr>
          <p:nvPr/>
        </p:nvSpPr>
        <p:spPr>
          <a:xfrm>
            <a:off x="523874" y="98369"/>
            <a:ext cx="8096251" cy="1092200"/>
          </a:xfrm>
          <a:prstGeom prst="rect">
            <a:avLst/>
          </a:prstGeom>
        </p:spPr>
        <p:txBody>
          <a:bodyPr>
            <a:normAutofit fontScale="975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Analogy: A Markup Language</a:t>
            </a:r>
            <a:br>
              <a:rPr lang="en-US" dirty="0"/>
            </a:br>
            <a:r>
              <a:rPr lang="en-US" dirty="0"/>
              <a:t>for Device Data</a:t>
            </a:r>
          </a:p>
        </p:txBody>
      </p:sp>
      <p:sp>
        <p:nvSpPr>
          <p:cNvPr id="5" name="Content Placeholder 2">
            <a:extLst>
              <a:ext uri="{FF2B5EF4-FFF2-40B4-BE49-F238E27FC236}">
                <a16:creationId xmlns:a16="http://schemas.microsoft.com/office/drawing/2014/main" id="{2274C239-1423-D249-A7CA-60D2705D9457}"/>
              </a:ext>
            </a:extLst>
          </p:cNvPr>
          <p:cNvSpPr txBox="1">
            <a:spLocks/>
          </p:cNvSpPr>
          <p:nvPr/>
        </p:nvSpPr>
        <p:spPr>
          <a:xfrm>
            <a:off x="666750" y="1447345"/>
            <a:ext cx="7715250" cy="2736850"/>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Why can I point my browser at your website and read what you have published?</a:t>
            </a:r>
          </a:p>
          <a:p>
            <a:r>
              <a:rPr lang="en-US" dirty="0"/>
              <a:t>We didn’t pre-arrange for me to be able to interpret your website code</a:t>
            </a:r>
          </a:p>
          <a:p>
            <a:r>
              <a:rPr lang="en-US" dirty="0"/>
              <a:t>It works because industry agreed on a mark up language (HTML)</a:t>
            </a:r>
          </a:p>
          <a:p>
            <a:r>
              <a:rPr lang="en-US" dirty="0"/>
              <a:t>If you use HTML I can read the “data” on your website (text) </a:t>
            </a:r>
          </a:p>
          <a:p>
            <a:r>
              <a:rPr lang="en-US" dirty="0"/>
              <a:t>Haystack does the same thing for device data</a:t>
            </a:r>
          </a:p>
        </p:txBody>
      </p:sp>
    </p:spTree>
    <p:extLst>
      <p:ext uri="{BB962C8B-B14F-4D97-AF65-F5344CB8AC3E}">
        <p14:creationId xmlns:p14="http://schemas.microsoft.com/office/powerpoint/2010/main" val="347125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AE4D5-C59F-474D-8EB6-6FEC37576C5A}"/>
              </a:ext>
            </a:extLst>
          </p:cNvPr>
          <p:cNvSpPr>
            <a:spLocks noGrp="1"/>
          </p:cNvSpPr>
          <p:nvPr>
            <p:ph type="dt" sz="half" idx="10"/>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ACFB2DA4-0511-C549-ADFC-1C998AF4F183}"/>
              </a:ext>
            </a:extLst>
          </p:cNvPr>
          <p:cNvSpPr>
            <a:spLocks noGrp="1"/>
          </p:cNvSpPr>
          <p:nvPr>
            <p:ph type="sldNum" sz="quarter" idx="11"/>
          </p:nvPr>
        </p:nvSpPr>
        <p:spPr/>
        <p:txBody>
          <a:bodyPr/>
          <a:lstStyle/>
          <a:p>
            <a:fld id="{AF396DAA-9B3B-2748-9C7F-0FEF1858152B}" type="slidenum">
              <a:rPr lang="en-US" smtClean="0"/>
              <a:pPr/>
              <a:t>9</a:t>
            </a:fld>
            <a:endParaRPr lang="en-US" dirty="0"/>
          </a:p>
        </p:txBody>
      </p:sp>
      <p:sp>
        <p:nvSpPr>
          <p:cNvPr id="4" name="Title 1">
            <a:extLst>
              <a:ext uri="{FF2B5EF4-FFF2-40B4-BE49-F238E27FC236}">
                <a16:creationId xmlns:a16="http://schemas.microsoft.com/office/drawing/2014/main" id="{035BC05B-CEDD-584A-8A0B-ABE3A12C200C}"/>
              </a:ext>
            </a:extLst>
          </p:cNvPr>
          <p:cNvSpPr txBox="1">
            <a:spLocks/>
          </p:cNvSpPr>
          <p:nvPr/>
        </p:nvSpPr>
        <p:spPr>
          <a:xfrm>
            <a:off x="285749" y="102486"/>
            <a:ext cx="7715250" cy="664592"/>
          </a:xfrm>
          <a:prstGeom prst="rect">
            <a:avLst/>
          </a:prstGeom>
        </p:spPr>
        <p:txBody>
          <a:bodyPr>
            <a:normAutofit fontScale="975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But Haystack Is More Than One Thing…</a:t>
            </a:r>
          </a:p>
        </p:txBody>
      </p:sp>
      <p:sp>
        <p:nvSpPr>
          <p:cNvPr id="5" name="Content Placeholder 2">
            <a:extLst>
              <a:ext uri="{FF2B5EF4-FFF2-40B4-BE49-F238E27FC236}">
                <a16:creationId xmlns:a16="http://schemas.microsoft.com/office/drawing/2014/main" id="{B10DDEFA-1A4C-1446-9FE2-24085228B2A5}"/>
              </a:ext>
            </a:extLst>
          </p:cNvPr>
          <p:cNvSpPr txBox="1">
            <a:spLocks/>
          </p:cNvSpPr>
          <p:nvPr/>
        </p:nvSpPr>
        <p:spPr>
          <a:xfrm>
            <a:off x="285749" y="925181"/>
            <a:ext cx="8477251" cy="3749680"/>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First</a:t>
            </a:r>
            <a:r>
              <a:rPr lang="en-US" dirty="0"/>
              <a:t> – a standard methodology for defining and representing device meta data (descriptive data) – </a:t>
            </a:r>
            <a:r>
              <a:rPr lang="en-US" i="1" dirty="0"/>
              <a:t>a specification on how to do it</a:t>
            </a:r>
          </a:p>
          <a:p>
            <a:r>
              <a:rPr lang="en-US" b="1" dirty="0"/>
              <a:t>Second –</a:t>
            </a:r>
            <a:r>
              <a:rPr lang="en-US" dirty="0"/>
              <a:t> Standard vocabulary (tag sets), taxonomies (equipment models) developed by consensus of the community</a:t>
            </a:r>
          </a:p>
          <a:p>
            <a:r>
              <a:rPr lang="en-US" b="1" dirty="0"/>
              <a:t>Third</a:t>
            </a:r>
            <a:r>
              <a:rPr lang="en-US" dirty="0"/>
              <a:t> -  Software Tools</a:t>
            </a:r>
          </a:p>
          <a:p>
            <a:pPr lvl="1"/>
            <a:r>
              <a:rPr lang="en-US" sz="1750" dirty="0"/>
              <a:t>REST API to easily exchange Haystack tagged data among applications</a:t>
            </a:r>
          </a:p>
          <a:p>
            <a:pPr lvl="1"/>
            <a:r>
              <a:rPr lang="en-US" sz="1750" dirty="0"/>
              <a:t>Reference implementations: Java, </a:t>
            </a:r>
            <a:r>
              <a:rPr lang="en-US" sz="1750" dirty="0" err="1"/>
              <a:t>node.js</a:t>
            </a:r>
            <a:r>
              <a:rPr lang="en-US" sz="1750" dirty="0"/>
              <a:t>, Dart, Python, C++ others</a:t>
            </a:r>
          </a:p>
          <a:p>
            <a:pPr lvl="1"/>
            <a:r>
              <a:rPr lang="en-US" sz="1750" dirty="0"/>
              <a:t>Plug-ins to enable various systems to “speak” haystack. </a:t>
            </a:r>
          </a:p>
          <a:p>
            <a:pPr lvl="1"/>
            <a:r>
              <a:rPr lang="en-US" sz="1750" dirty="0"/>
              <a:t>Tools to streamline the tagging process</a:t>
            </a:r>
          </a:p>
          <a:p>
            <a:r>
              <a:rPr lang="en-US" b="1" dirty="0"/>
              <a:t>Fourth</a:t>
            </a:r>
            <a:r>
              <a:rPr lang="en-US" dirty="0"/>
              <a:t> – The ongoing effort by Working Groups to develop tagging models, extend the standard, work with other standards groups, and educate the market</a:t>
            </a:r>
          </a:p>
        </p:txBody>
      </p:sp>
    </p:spTree>
    <p:extLst>
      <p:ext uri="{BB962C8B-B14F-4D97-AF65-F5344CB8AC3E}">
        <p14:creationId xmlns:p14="http://schemas.microsoft.com/office/powerpoint/2010/main" val="3156410239"/>
      </p:ext>
    </p:extLst>
  </p:cSld>
  <p:clrMapOvr>
    <a:masterClrMapping/>
  </p:clrMapOvr>
</p:sld>
</file>

<file path=ppt/theme/theme1.xml><?xml version="1.0" encoding="utf-8"?>
<a:theme xmlns:a="http://schemas.openxmlformats.org/drawingml/2006/main" name="Default Theme">
  <a:themeElements>
    <a:clrScheme name="Custom 1">
      <a:dk1>
        <a:sysClr val="windowText" lastClr="000000"/>
      </a:dk1>
      <a:lt1>
        <a:sysClr val="window" lastClr="FFFFFF"/>
      </a:lt1>
      <a:dk2>
        <a:srgbClr val="003762"/>
      </a:dk2>
      <a:lt2>
        <a:srgbClr val="C7E0E0"/>
      </a:lt2>
      <a:accent1>
        <a:srgbClr val="008394"/>
      </a:accent1>
      <a:accent2>
        <a:srgbClr val="B85723"/>
      </a:accent2>
      <a:accent3>
        <a:srgbClr val="A70054"/>
      </a:accent3>
      <a:accent4>
        <a:srgbClr val="9C9B93"/>
      </a:accent4>
      <a:accent5>
        <a:srgbClr val="4E8033"/>
      </a:accent5>
      <a:accent6>
        <a:srgbClr val="F8E4C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aystackConnect2019_PresentationSlidesTemplate" id="{F428D3BC-7544-D740-850E-FA4FB2D4A1CF}" vid="{AF38E9D3-B2FA-0745-B008-5BC1F92FB7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740</TotalTime>
  <Words>1067</Words>
  <Application>Microsoft Macintosh PowerPoint</Application>
  <PresentationFormat>Custom</PresentationFormat>
  <Paragraphs>138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Avenir Book</vt:lpstr>
      <vt:lpstr>Avenir Next Regular</vt:lpstr>
      <vt:lpstr>Avenir Roman</vt:lpstr>
      <vt:lpstr>Calibri</vt:lpstr>
      <vt:lpstr>Franklin Gothic Book</vt:lpstr>
      <vt:lpstr>Franklin Gothic Medium</vt:lpstr>
      <vt:lpstr>Wingdings</vt:lpstr>
      <vt:lpstr>Default Theme</vt:lpstr>
      <vt:lpstr>Unlocking the Value of Equipment System Data   Introduction to Project Haystack and Data Modeling for Equipment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Joining Us!</vt:lpstr>
    </vt:vector>
  </TitlesOfParts>
  <Company>Carden Jennings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Bretches</dc:creator>
  <cp:lastModifiedBy>Microsoft Office User</cp:lastModifiedBy>
  <cp:revision>41</cp:revision>
  <dcterms:created xsi:type="dcterms:W3CDTF">2017-10-05T00:34:28Z</dcterms:created>
  <dcterms:modified xsi:type="dcterms:W3CDTF">2019-05-10T13:51:58Z</dcterms:modified>
</cp:coreProperties>
</file>